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1" r:id="rId8"/>
    <p:sldId id="262" r:id="rId9"/>
    <p:sldId id="264" r:id="rId10"/>
    <p:sldId id="265" r:id="rId11"/>
    <p:sldId id="266" r:id="rId12"/>
    <p:sldId id="268" r:id="rId13"/>
    <p:sldId id="267" r:id="rId14"/>
    <p:sldId id="269" r:id="rId15"/>
    <p:sldId id="270" r:id="rId16"/>
    <p:sldId id="272" r:id="rId17"/>
    <p:sldId id="271" r:id="rId18"/>
    <p:sldId id="273" r:id="rId19"/>
    <p:sldId id="274" r:id="rId20"/>
    <p:sldId id="275" r:id="rId21"/>
    <p:sldId id="276" r:id="rId22"/>
    <p:sldId id="278" r:id="rId23"/>
    <p:sldId id="279" r:id="rId24"/>
    <p:sldId id="280" r:id="rId25"/>
    <p:sldId id="277"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1CEA-3FD8-F89B-9FFC-5272053F60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5BDB76-B420-ECDA-79B7-541224267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AB83E4-F0E8-2216-9F44-C871944F16B8}"/>
              </a:ext>
            </a:extLst>
          </p:cNvPr>
          <p:cNvSpPr>
            <a:spLocks noGrp="1"/>
          </p:cNvSpPr>
          <p:nvPr>
            <p:ph type="dt" sz="half" idx="10"/>
          </p:nvPr>
        </p:nvSpPr>
        <p:spPr/>
        <p:txBody>
          <a:bodyPr/>
          <a:lstStyle/>
          <a:p>
            <a:fld id="{A1EB2BF9-E611-4A3A-86A4-882F34BB4FC0}" type="datetimeFigureOut">
              <a:rPr lang="en-IN" smtClean="0"/>
              <a:t>17-06-2024</a:t>
            </a:fld>
            <a:endParaRPr lang="en-IN"/>
          </a:p>
        </p:txBody>
      </p:sp>
      <p:sp>
        <p:nvSpPr>
          <p:cNvPr id="5" name="Footer Placeholder 4">
            <a:extLst>
              <a:ext uri="{FF2B5EF4-FFF2-40B4-BE49-F238E27FC236}">
                <a16:creationId xmlns:a16="http://schemas.microsoft.com/office/drawing/2014/main" id="{16F76D91-BEE6-A7D4-AE91-0EA7BAED49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DBAB37-CDB9-147C-17E8-361A9A5A01CA}"/>
              </a:ext>
            </a:extLst>
          </p:cNvPr>
          <p:cNvSpPr>
            <a:spLocks noGrp="1"/>
          </p:cNvSpPr>
          <p:nvPr>
            <p:ph type="sldNum" sz="quarter" idx="12"/>
          </p:nvPr>
        </p:nvSpPr>
        <p:spPr/>
        <p:txBody>
          <a:bodyPr/>
          <a:lstStyle/>
          <a:p>
            <a:fld id="{811AF4DA-0755-406E-A76A-624A331A4DD2}" type="slidenum">
              <a:rPr lang="en-IN" smtClean="0"/>
              <a:t>‹#›</a:t>
            </a:fld>
            <a:endParaRPr lang="en-IN"/>
          </a:p>
        </p:txBody>
      </p:sp>
    </p:spTree>
    <p:extLst>
      <p:ext uri="{BB962C8B-B14F-4D97-AF65-F5344CB8AC3E}">
        <p14:creationId xmlns:p14="http://schemas.microsoft.com/office/powerpoint/2010/main" val="165468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5367-9BB7-E39C-C300-35AF2EADEFD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00C991-3AB0-A12E-7A57-5E9D171A0E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E7B4BF-70F2-E9EA-A650-76961FDE4189}"/>
              </a:ext>
            </a:extLst>
          </p:cNvPr>
          <p:cNvSpPr>
            <a:spLocks noGrp="1"/>
          </p:cNvSpPr>
          <p:nvPr>
            <p:ph type="dt" sz="half" idx="10"/>
          </p:nvPr>
        </p:nvSpPr>
        <p:spPr/>
        <p:txBody>
          <a:bodyPr/>
          <a:lstStyle/>
          <a:p>
            <a:fld id="{A1EB2BF9-E611-4A3A-86A4-882F34BB4FC0}" type="datetimeFigureOut">
              <a:rPr lang="en-IN" smtClean="0"/>
              <a:t>17-06-2024</a:t>
            </a:fld>
            <a:endParaRPr lang="en-IN"/>
          </a:p>
        </p:txBody>
      </p:sp>
      <p:sp>
        <p:nvSpPr>
          <p:cNvPr id="5" name="Footer Placeholder 4">
            <a:extLst>
              <a:ext uri="{FF2B5EF4-FFF2-40B4-BE49-F238E27FC236}">
                <a16:creationId xmlns:a16="http://schemas.microsoft.com/office/drawing/2014/main" id="{8EACB5AA-F7C5-E72B-6107-163DEF8CE7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DA80F-F4C0-3688-DD6C-221750A55632}"/>
              </a:ext>
            </a:extLst>
          </p:cNvPr>
          <p:cNvSpPr>
            <a:spLocks noGrp="1"/>
          </p:cNvSpPr>
          <p:nvPr>
            <p:ph type="sldNum" sz="quarter" idx="12"/>
          </p:nvPr>
        </p:nvSpPr>
        <p:spPr/>
        <p:txBody>
          <a:bodyPr/>
          <a:lstStyle/>
          <a:p>
            <a:fld id="{811AF4DA-0755-406E-A76A-624A331A4DD2}" type="slidenum">
              <a:rPr lang="en-IN" smtClean="0"/>
              <a:t>‹#›</a:t>
            </a:fld>
            <a:endParaRPr lang="en-IN"/>
          </a:p>
        </p:txBody>
      </p:sp>
    </p:spTree>
    <p:extLst>
      <p:ext uri="{BB962C8B-B14F-4D97-AF65-F5344CB8AC3E}">
        <p14:creationId xmlns:p14="http://schemas.microsoft.com/office/powerpoint/2010/main" val="192645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B103A-F977-71EA-0B3D-DFDD899FC3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E4789F-D3CE-220F-5775-BCC00787E8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60455A-37FD-697E-4AE9-575EF4B1998D}"/>
              </a:ext>
            </a:extLst>
          </p:cNvPr>
          <p:cNvSpPr>
            <a:spLocks noGrp="1"/>
          </p:cNvSpPr>
          <p:nvPr>
            <p:ph type="dt" sz="half" idx="10"/>
          </p:nvPr>
        </p:nvSpPr>
        <p:spPr/>
        <p:txBody>
          <a:bodyPr/>
          <a:lstStyle/>
          <a:p>
            <a:fld id="{A1EB2BF9-E611-4A3A-86A4-882F34BB4FC0}" type="datetimeFigureOut">
              <a:rPr lang="en-IN" smtClean="0"/>
              <a:t>17-06-2024</a:t>
            </a:fld>
            <a:endParaRPr lang="en-IN"/>
          </a:p>
        </p:txBody>
      </p:sp>
      <p:sp>
        <p:nvSpPr>
          <p:cNvPr id="5" name="Footer Placeholder 4">
            <a:extLst>
              <a:ext uri="{FF2B5EF4-FFF2-40B4-BE49-F238E27FC236}">
                <a16:creationId xmlns:a16="http://schemas.microsoft.com/office/drawing/2014/main" id="{55B979A2-1C56-1554-A4E6-BE9C1C6E54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4D2C0D-4867-AACC-357F-2CAF251F2874}"/>
              </a:ext>
            </a:extLst>
          </p:cNvPr>
          <p:cNvSpPr>
            <a:spLocks noGrp="1"/>
          </p:cNvSpPr>
          <p:nvPr>
            <p:ph type="sldNum" sz="quarter" idx="12"/>
          </p:nvPr>
        </p:nvSpPr>
        <p:spPr/>
        <p:txBody>
          <a:bodyPr/>
          <a:lstStyle/>
          <a:p>
            <a:fld id="{811AF4DA-0755-406E-A76A-624A331A4DD2}" type="slidenum">
              <a:rPr lang="en-IN" smtClean="0"/>
              <a:t>‹#›</a:t>
            </a:fld>
            <a:endParaRPr lang="en-IN"/>
          </a:p>
        </p:txBody>
      </p:sp>
    </p:spTree>
    <p:extLst>
      <p:ext uri="{BB962C8B-B14F-4D97-AF65-F5344CB8AC3E}">
        <p14:creationId xmlns:p14="http://schemas.microsoft.com/office/powerpoint/2010/main" val="2200214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E6DF-C34B-D182-13C3-7D7DEB1120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06B97F-B67E-1AC6-EE52-E3B7D75C08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D4C20F-D919-7E9A-CD08-2E078FC38912}"/>
              </a:ext>
            </a:extLst>
          </p:cNvPr>
          <p:cNvSpPr>
            <a:spLocks noGrp="1"/>
          </p:cNvSpPr>
          <p:nvPr>
            <p:ph type="dt" sz="half" idx="10"/>
          </p:nvPr>
        </p:nvSpPr>
        <p:spPr/>
        <p:txBody>
          <a:bodyPr/>
          <a:lstStyle/>
          <a:p>
            <a:fld id="{A1EB2BF9-E611-4A3A-86A4-882F34BB4FC0}" type="datetimeFigureOut">
              <a:rPr lang="en-IN" smtClean="0"/>
              <a:t>17-06-2024</a:t>
            </a:fld>
            <a:endParaRPr lang="en-IN"/>
          </a:p>
        </p:txBody>
      </p:sp>
      <p:sp>
        <p:nvSpPr>
          <p:cNvPr id="5" name="Footer Placeholder 4">
            <a:extLst>
              <a:ext uri="{FF2B5EF4-FFF2-40B4-BE49-F238E27FC236}">
                <a16:creationId xmlns:a16="http://schemas.microsoft.com/office/drawing/2014/main" id="{B35F9CE5-AE0D-471E-C7F8-7D68DDD737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D1AB67-8717-E61A-5B73-C2787B71CD8F}"/>
              </a:ext>
            </a:extLst>
          </p:cNvPr>
          <p:cNvSpPr>
            <a:spLocks noGrp="1"/>
          </p:cNvSpPr>
          <p:nvPr>
            <p:ph type="sldNum" sz="quarter" idx="12"/>
          </p:nvPr>
        </p:nvSpPr>
        <p:spPr/>
        <p:txBody>
          <a:bodyPr/>
          <a:lstStyle/>
          <a:p>
            <a:fld id="{811AF4DA-0755-406E-A76A-624A331A4DD2}" type="slidenum">
              <a:rPr lang="en-IN" smtClean="0"/>
              <a:t>‹#›</a:t>
            </a:fld>
            <a:endParaRPr lang="en-IN"/>
          </a:p>
        </p:txBody>
      </p:sp>
    </p:spTree>
    <p:extLst>
      <p:ext uri="{BB962C8B-B14F-4D97-AF65-F5344CB8AC3E}">
        <p14:creationId xmlns:p14="http://schemas.microsoft.com/office/powerpoint/2010/main" val="17817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18174-5F31-AEC8-7D4E-D314AD8DF5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9842976-5ED3-225C-EB25-FDF9FA7F4F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616CC0-5063-F791-1FBF-754C831FF765}"/>
              </a:ext>
            </a:extLst>
          </p:cNvPr>
          <p:cNvSpPr>
            <a:spLocks noGrp="1"/>
          </p:cNvSpPr>
          <p:nvPr>
            <p:ph type="dt" sz="half" idx="10"/>
          </p:nvPr>
        </p:nvSpPr>
        <p:spPr/>
        <p:txBody>
          <a:bodyPr/>
          <a:lstStyle/>
          <a:p>
            <a:fld id="{A1EB2BF9-E611-4A3A-86A4-882F34BB4FC0}" type="datetimeFigureOut">
              <a:rPr lang="en-IN" smtClean="0"/>
              <a:t>17-06-2024</a:t>
            </a:fld>
            <a:endParaRPr lang="en-IN"/>
          </a:p>
        </p:txBody>
      </p:sp>
      <p:sp>
        <p:nvSpPr>
          <p:cNvPr id="5" name="Footer Placeholder 4">
            <a:extLst>
              <a:ext uri="{FF2B5EF4-FFF2-40B4-BE49-F238E27FC236}">
                <a16:creationId xmlns:a16="http://schemas.microsoft.com/office/drawing/2014/main" id="{677E42BC-F292-F2B8-218B-1BFBCF19AA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E46438-88EA-7564-62CE-84D0FD06A224}"/>
              </a:ext>
            </a:extLst>
          </p:cNvPr>
          <p:cNvSpPr>
            <a:spLocks noGrp="1"/>
          </p:cNvSpPr>
          <p:nvPr>
            <p:ph type="sldNum" sz="quarter" idx="12"/>
          </p:nvPr>
        </p:nvSpPr>
        <p:spPr/>
        <p:txBody>
          <a:bodyPr/>
          <a:lstStyle/>
          <a:p>
            <a:fld id="{811AF4DA-0755-406E-A76A-624A331A4DD2}" type="slidenum">
              <a:rPr lang="en-IN" smtClean="0"/>
              <a:t>‹#›</a:t>
            </a:fld>
            <a:endParaRPr lang="en-IN"/>
          </a:p>
        </p:txBody>
      </p:sp>
    </p:spTree>
    <p:extLst>
      <p:ext uri="{BB962C8B-B14F-4D97-AF65-F5344CB8AC3E}">
        <p14:creationId xmlns:p14="http://schemas.microsoft.com/office/powerpoint/2010/main" val="2719460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C402-A4A0-13F6-A002-724DF9EC53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921E4E-1689-B0E6-951A-DBBEC1AA2D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0E9357B-B4B5-0E5F-5C5B-6028144426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4A003D-0867-9DA5-D39A-D7DD8880DA7E}"/>
              </a:ext>
            </a:extLst>
          </p:cNvPr>
          <p:cNvSpPr>
            <a:spLocks noGrp="1"/>
          </p:cNvSpPr>
          <p:nvPr>
            <p:ph type="dt" sz="half" idx="10"/>
          </p:nvPr>
        </p:nvSpPr>
        <p:spPr/>
        <p:txBody>
          <a:bodyPr/>
          <a:lstStyle/>
          <a:p>
            <a:fld id="{A1EB2BF9-E611-4A3A-86A4-882F34BB4FC0}" type="datetimeFigureOut">
              <a:rPr lang="en-IN" smtClean="0"/>
              <a:t>17-06-2024</a:t>
            </a:fld>
            <a:endParaRPr lang="en-IN"/>
          </a:p>
        </p:txBody>
      </p:sp>
      <p:sp>
        <p:nvSpPr>
          <p:cNvPr id="6" name="Footer Placeholder 5">
            <a:extLst>
              <a:ext uri="{FF2B5EF4-FFF2-40B4-BE49-F238E27FC236}">
                <a16:creationId xmlns:a16="http://schemas.microsoft.com/office/drawing/2014/main" id="{16829DCC-12B7-54FE-CBA5-A633E5D588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F027C8-37F1-DCED-7928-AE7D231AB80D}"/>
              </a:ext>
            </a:extLst>
          </p:cNvPr>
          <p:cNvSpPr>
            <a:spLocks noGrp="1"/>
          </p:cNvSpPr>
          <p:nvPr>
            <p:ph type="sldNum" sz="quarter" idx="12"/>
          </p:nvPr>
        </p:nvSpPr>
        <p:spPr/>
        <p:txBody>
          <a:bodyPr/>
          <a:lstStyle/>
          <a:p>
            <a:fld id="{811AF4DA-0755-406E-A76A-624A331A4DD2}" type="slidenum">
              <a:rPr lang="en-IN" smtClean="0"/>
              <a:t>‹#›</a:t>
            </a:fld>
            <a:endParaRPr lang="en-IN"/>
          </a:p>
        </p:txBody>
      </p:sp>
    </p:spTree>
    <p:extLst>
      <p:ext uri="{BB962C8B-B14F-4D97-AF65-F5344CB8AC3E}">
        <p14:creationId xmlns:p14="http://schemas.microsoft.com/office/powerpoint/2010/main" val="1755707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509C-7F50-1D01-4FE6-C3EF2A6B14E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9F5F62-F050-7DE8-30E1-52B7BEE0AA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667717-4BD5-515B-1336-FB3EF0CA80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EB9BF2-F4FB-229D-1AA2-2A7C855ABB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6B92CA-92FA-9692-5955-D5DECCCFF0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348A86C-3B79-E3BF-5F2B-9E4E9E8F425D}"/>
              </a:ext>
            </a:extLst>
          </p:cNvPr>
          <p:cNvSpPr>
            <a:spLocks noGrp="1"/>
          </p:cNvSpPr>
          <p:nvPr>
            <p:ph type="dt" sz="half" idx="10"/>
          </p:nvPr>
        </p:nvSpPr>
        <p:spPr/>
        <p:txBody>
          <a:bodyPr/>
          <a:lstStyle/>
          <a:p>
            <a:fld id="{A1EB2BF9-E611-4A3A-86A4-882F34BB4FC0}" type="datetimeFigureOut">
              <a:rPr lang="en-IN" smtClean="0"/>
              <a:t>17-06-2024</a:t>
            </a:fld>
            <a:endParaRPr lang="en-IN"/>
          </a:p>
        </p:txBody>
      </p:sp>
      <p:sp>
        <p:nvSpPr>
          <p:cNvPr id="8" name="Footer Placeholder 7">
            <a:extLst>
              <a:ext uri="{FF2B5EF4-FFF2-40B4-BE49-F238E27FC236}">
                <a16:creationId xmlns:a16="http://schemas.microsoft.com/office/drawing/2014/main" id="{67753059-A871-C2FC-E5C6-71D0424421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85ED14-9324-B645-D487-0D2F2A0EA306}"/>
              </a:ext>
            </a:extLst>
          </p:cNvPr>
          <p:cNvSpPr>
            <a:spLocks noGrp="1"/>
          </p:cNvSpPr>
          <p:nvPr>
            <p:ph type="sldNum" sz="quarter" idx="12"/>
          </p:nvPr>
        </p:nvSpPr>
        <p:spPr/>
        <p:txBody>
          <a:bodyPr/>
          <a:lstStyle/>
          <a:p>
            <a:fld id="{811AF4DA-0755-406E-A76A-624A331A4DD2}" type="slidenum">
              <a:rPr lang="en-IN" smtClean="0"/>
              <a:t>‹#›</a:t>
            </a:fld>
            <a:endParaRPr lang="en-IN"/>
          </a:p>
        </p:txBody>
      </p:sp>
    </p:spTree>
    <p:extLst>
      <p:ext uri="{BB962C8B-B14F-4D97-AF65-F5344CB8AC3E}">
        <p14:creationId xmlns:p14="http://schemas.microsoft.com/office/powerpoint/2010/main" val="95510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09D2-816D-7BB8-010A-321BBFF510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4EC781-0B55-36CA-0082-64B05FB1EAD1}"/>
              </a:ext>
            </a:extLst>
          </p:cNvPr>
          <p:cNvSpPr>
            <a:spLocks noGrp="1"/>
          </p:cNvSpPr>
          <p:nvPr>
            <p:ph type="dt" sz="half" idx="10"/>
          </p:nvPr>
        </p:nvSpPr>
        <p:spPr/>
        <p:txBody>
          <a:bodyPr/>
          <a:lstStyle/>
          <a:p>
            <a:fld id="{A1EB2BF9-E611-4A3A-86A4-882F34BB4FC0}" type="datetimeFigureOut">
              <a:rPr lang="en-IN" smtClean="0"/>
              <a:t>17-06-2024</a:t>
            </a:fld>
            <a:endParaRPr lang="en-IN"/>
          </a:p>
        </p:txBody>
      </p:sp>
      <p:sp>
        <p:nvSpPr>
          <p:cNvPr id="4" name="Footer Placeholder 3">
            <a:extLst>
              <a:ext uri="{FF2B5EF4-FFF2-40B4-BE49-F238E27FC236}">
                <a16:creationId xmlns:a16="http://schemas.microsoft.com/office/drawing/2014/main" id="{181495AE-B47C-AF46-68E1-454568B5716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08E082C-E0CA-5104-7589-D86B8DA32BFE}"/>
              </a:ext>
            </a:extLst>
          </p:cNvPr>
          <p:cNvSpPr>
            <a:spLocks noGrp="1"/>
          </p:cNvSpPr>
          <p:nvPr>
            <p:ph type="sldNum" sz="quarter" idx="12"/>
          </p:nvPr>
        </p:nvSpPr>
        <p:spPr/>
        <p:txBody>
          <a:bodyPr/>
          <a:lstStyle/>
          <a:p>
            <a:fld id="{811AF4DA-0755-406E-A76A-624A331A4DD2}" type="slidenum">
              <a:rPr lang="en-IN" smtClean="0"/>
              <a:t>‹#›</a:t>
            </a:fld>
            <a:endParaRPr lang="en-IN"/>
          </a:p>
        </p:txBody>
      </p:sp>
    </p:spTree>
    <p:extLst>
      <p:ext uri="{BB962C8B-B14F-4D97-AF65-F5344CB8AC3E}">
        <p14:creationId xmlns:p14="http://schemas.microsoft.com/office/powerpoint/2010/main" val="4277386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95C5EA-2376-0809-57D8-671F0FEF6395}"/>
              </a:ext>
            </a:extLst>
          </p:cNvPr>
          <p:cNvSpPr>
            <a:spLocks noGrp="1"/>
          </p:cNvSpPr>
          <p:nvPr>
            <p:ph type="dt" sz="half" idx="10"/>
          </p:nvPr>
        </p:nvSpPr>
        <p:spPr/>
        <p:txBody>
          <a:bodyPr/>
          <a:lstStyle/>
          <a:p>
            <a:fld id="{A1EB2BF9-E611-4A3A-86A4-882F34BB4FC0}" type="datetimeFigureOut">
              <a:rPr lang="en-IN" smtClean="0"/>
              <a:t>17-06-2024</a:t>
            </a:fld>
            <a:endParaRPr lang="en-IN"/>
          </a:p>
        </p:txBody>
      </p:sp>
      <p:sp>
        <p:nvSpPr>
          <p:cNvPr id="3" name="Footer Placeholder 2">
            <a:extLst>
              <a:ext uri="{FF2B5EF4-FFF2-40B4-BE49-F238E27FC236}">
                <a16:creationId xmlns:a16="http://schemas.microsoft.com/office/drawing/2014/main" id="{DD7E47FE-5BB1-0E1D-FB88-832B8964B1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DFEEB94-7367-3546-4A4D-E324290218D2}"/>
              </a:ext>
            </a:extLst>
          </p:cNvPr>
          <p:cNvSpPr>
            <a:spLocks noGrp="1"/>
          </p:cNvSpPr>
          <p:nvPr>
            <p:ph type="sldNum" sz="quarter" idx="12"/>
          </p:nvPr>
        </p:nvSpPr>
        <p:spPr/>
        <p:txBody>
          <a:bodyPr/>
          <a:lstStyle/>
          <a:p>
            <a:fld id="{811AF4DA-0755-406E-A76A-624A331A4DD2}" type="slidenum">
              <a:rPr lang="en-IN" smtClean="0"/>
              <a:t>‹#›</a:t>
            </a:fld>
            <a:endParaRPr lang="en-IN"/>
          </a:p>
        </p:txBody>
      </p:sp>
    </p:spTree>
    <p:extLst>
      <p:ext uri="{BB962C8B-B14F-4D97-AF65-F5344CB8AC3E}">
        <p14:creationId xmlns:p14="http://schemas.microsoft.com/office/powerpoint/2010/main" val="73447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902A-9489-7122-EB76-E1A0055C5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E31200-F890-984C-F7EA-516EE53B23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A48F5F-C7D1-9FDD-A5CC-4DF63659D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68F26-00F8-D45B-A58D-0169530D70C0}"/>
              </a:ext>
            </a:extLst>
          </p:cNvPr>
          <p:cNvSpPr>
            <a:spLocks noGrp="1"/>
          </p:cNvSpPr>
          <p:nvPr>
            <p:ph type="dt" sz="half" idx="10"/>
          </p:nvPr>
        </p:nvSpPr>
        <p:spPr/>
        <p:txBody>
          <a:bodyPr/>
          <a:lstStyle/>
          <a:p>
            <a:fld id="{A1EB2BF9-E611-4A3A-86A4-882F34BB4FC0}" type="datetimeFigureOut">
              <a:rPr lang="en-IN" smtClean="0"/>
              <a:t>17-06-2024</a:t>
            </a:fld>
            <a:endParaRPr lang="en-IN"/>
          </a:p>
        </p:txBody>
      </p:sp>
      <p:sp>
        <p:nvSpPr>
          <p:cNvPr id="6" name="Footer Placeholder 5">
            <a:extLst>
              <a:ext uri="{FF2B5EF4-FFF2-40B4-BE49-F238E27FC236}">
                <a16:creationId xmlns:a16="http://schemas.microsoft.com/office/drawing/2014/main" id="{300C65A0-6C6C-E110-535D-99ED6C1301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DCFCBE-2317-E05D-D8F9-CBEE8C6AD48A}"/>
              </a:ext>
            </a:extLst>
          </p:cNvPr>
          <p:cNvSpPr>
            <a:spLocks noGrp="1"/>
          </p:cNvSpPr>
          <p:nvPr>
            <p:ph type="sldNum" sz="quarter" idx="12"/>
          </p:nvPr>
        </p:nvSpPr>
        <p:spPr/>
        <p:txBody>
          <a:bodyPr/>
          <a:lstStyle/>
          <a:p>
            <a:fld id="{811AF4DA-0755-406E-A76A-624A331A4DD2}" type="slidenum">
              <a:rPr lang="en-IN" smtClean="0"/>
              <a:t>‹#›</a:t>
            </a:fld>
            <a:endParaRPr lang="en-IN"/>
          </a:p>
        </p:txBody>
      </p:sp>
    </p:spTree>
    <p:extLst>
      <p:ext uri="{BB962C8B-B14F-4D97-AF65-F5344CB8AC3E}">
        <p14:creationId xmlns:p14="http://schemas.microsoft.com/office/powerpoint/2010/main" val="357639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A8958-3B52-5D6A-1ABE-B5015A4396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F2A80C-7B12-1E07-ED0E-F79B836F5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91D693-2170-D57E-1C0D-A2551CF81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7D40A9-A932-94BC-2D10-BB5B2A28A31C}"/>
              </a:ext>
            </a:extLst>
          </p:cNvPr>
          <p:cNvSpPr>
            <a:spLocks noGrp="1"/>
          </p:cNvSpPr>
          <p:nvPr>
            <p:ph type="dt" sz="half" idx="10"/>
          </p:nvPr>
        </p:nvSpPr>
        <p:spPr/>
        <p:txBody>
          <a:bodyPr/>
          <a:lstStyle/>
          <a:p>
            <a:fld id="{A1EB2BF9-E611-4A3A-86A4-882F34BB4FC0}" type="datetimeFigureOut">
              <a:rPr lang="en-IN" smtClean="0"/>
              <a:t>17-06-2024</a:t>
            </a:fld>
            <a:endParaRPr lang="en-IN"/>
          </a:p>
        </p:txBody>
      </p:sp>
      <p:sp>
        <p:nvSpPr>
          <p:cNvPr id="6" name="Footer Placeholder 5">
            <a:extLst>
              <a:ext uri="{FF2B5EF4-FFF2-40B4-BE49-F238E27FC236}">
                <a16:creationId xmlns:a16="http://schemas.microsoft.com/office/drawing/2014/main" id="{9E6CA6D4-F8CB-69B7-44F4-B186FCC1EB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83F290-250D-446F-2F14-903B7F9C8994}"/>
              </a:ext>
            </a:extLst>
          </p:cNvPr>
          <p:cNvSpPr>
            <a:spLocks noGrp="1"/>
          </p:cNvSpPr>
          <p:nvPr>
            <p:ph type="sldNum" sz="quarter" idx="12"/>
          </p:nvPr>
        </p:nvSpPr>
        <p:spPr/>
        <p:txBody>
          <a:bodyPr/>
          <a:lstStyle/>
          <a:p>
            <a:fld id="{811AF4DA-0755-406E-A76A-624A331A4DD2}" type="slidenum">
              <a:rPr lang="en-IN" smtClean="0"/>
              <a:t>‹#›</a:t>
            </a:fld>
            <a:endParaRPr lang="en-IN"/>
          </a:p>
        </p:txBody>
      </p:sp>
    </p:spTree>
    <p:extLst>
      <p:ext uri="{BB962C8B-B14F-4D97-AF65-F5344CB8AC3E}">
        <p14:creationId xmlns:p14="http://schemas.microsoft.com/office/powerpoint/2010/main" val="2816442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311CB4-6B41-3D40-9E0A-91594B2B0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8EC836-3991-04C9-7CE6-4420080DB3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94B92D-1691-0CC0-5E0C-FC8E218261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EB2BF9-E611-4A3A-86A4-882F34BB4FC0}" type="datetimeFigureOut">
              <a:rPr lang="en-IN" smtClean="0"/>
              <a:t>17-06-2024</a:t>
            </a:fld>
            <a:endParaRPr lang="en-IN"/>
          </a:p>
        </p:txBody>
      </p:sp>
      <p:sp>
        <p:nvSpPr>
          <p:cNvPr id="5" name="Footer Placeholder 4">
            <a:extLst>
              <a:ext uri="{FF2B5EF4-FFF2-40B4-BE49-F238E27FC236}">
                <a16:creationId xmlns:a16="http://schemas.microsoft.com/office/drawing/2014/main" id="{961F02D1-05C8-2D8F-7CE8-2D59C7EF6E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41F561A-2C66-1474-5565-AA27DAAA85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AF4DA-0755-406E-A76A-624A331A4DD2}" type="slidenum">
              <a:rPr lang="en-IN" smtClean="0"/>
              <a:t>‹#›</a:t>
            </a:fld>
            <a:endParaRPr lang="en-IN"/>
          </a:p>
        </p:txBody>
      </p:sp>
    </p:spTree>
    <p:extLst>
      <p:ext uri="{BB962C8B-B14F-4D97-AF65-F5344CB8AC3E}">
        <p14:creationId xmlns:p14="http://schemas.microsoft.com/office/powerpoint/2010/main" val="1605989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DF5E1156-BCC7-99EC-FDB0-345D90E96E9D}"/>
              </a:ext>
            </a:extLst>
          </p:cNvPr>
          <p:cNvSpPr txBox="1"/>
          <p:nvPr/>
        </p:nvSpPr>
        <p:spPr>
          <a:xfrm>
            <a:off x="287593" y="609600"/>
            <a:ext cx="11616813" cy="1754326"/>
          </a:xfrm>
          <a:prstGeom prst="rect">
            <a:avLst/>
          </a:prstGeom>
          <a:solidFill>
            <a:schemeClr val="tx1"/>
          </a:solidFill>
        </p:spPr>
        <p:txBody>
          <a:bodyPr wrap="square" rtlCol="0">
            <a:spAutoFit/>
          </a:bodyPr>
          <a:lstStyle/>
          <a:p>
            <a:pPr algn="ctr"/>
            <a:r>
              <a:rPr lang="en-US" sz="5400" dirty="0">
                <a:ln>
                  <a:solidFill>
                    <a:srgbClr val="FF0000"/>
                  </a:solidFill>
                </a:ln>
                <a:solidFill>
                  <a:schemeClr val="bg1"/>
                </a:solidFill>
                <a:effectLst>
                  <a:glow rad="101600">
                    <a:srgbClr val="FF0000">
                      <a:alpha val="60000"/>
                    </a:srgbClr>
                  </a:glow>
                </a:effectLst>
                <a:latin typeface="Rockwell" panose="02060603020205020403" pitchFamily="18" charset="0"/>
              </a:rPr>
              <a:t>YouTube Titans: Unveiling YouTube's Top Creators, Trends and Insights</a:t>
            </a:r>
            <a:endParaRPr lang="en-IN" sz="5400" dirty="0">
              <a:ln>
                <a:solidFill>
                  <a:srgbClr val="FF0000"/>
                </a:solidFill>
              </a:ln>
              <a:solidFill>
                <a:schemeClr val="bg1"/>
              </a:solidFill>
              <a:effectLst>
                <a:glow rad="101600">
                  <a:srgbClr val="FF0000">
                    <a:alpha val="60000"/>
                  </a:srgbClr>
                </a:glow>
              </a:effectLst>
              <a:latin typeface="Rockwell" panose="02060603020205020403" pitchFamily="18" charset="0"/>
            </a:endParaRPr>
          </a:p>
        </p:txBody>
      </p:sp>
      <p:sp>
        <p:nvSpPr>
          <p:cNvPr id="7" name="TextBox 6">
            <a:extLst>
              <a:ext uri="{FF2B5EF4-FFF2-40B4-BE49-F238E27FC236}">
                <a16:creationId xmlns:a16="http://schemas.microsoft.com/office/drawing/2014/main" id="{9DE6AF62-429C-2C03-2E6C-89605311C1D4}"/>
              </a:ext>
            </a:extLst>
          </p:cNvPr>
          <p:cNvSpPr txBox="1"/>
          <p:nvPr/>
        </p:nvSpPr>
        <p:spPr>
          <a:xfrm>
            <a:off x="7885471" y="5511431"/>
            <a:ext cx="3512574" cy="461665"/>
          </a:xfrm>
          <a:prstGeom prst="rect">
            <a:avLst/>
          </a:prstGeom>
          <a:solidFill>
            <a:schemeClr val="bg1"/>
          </a:solidFill>
          <a:ln w="57150">
            <a:solidFill>
              <a:schemeClr val="tx1"/>
            </a:solidFill>
          </a:ln>
        </p:spPr>
        <p:txBody>
          <a:bodyPr wrap="square" rtlCol="0">
            <a:spAutoFit/>
          </a:bodyPr>
          <a:lstStyle/>
          <a:p>
            <a:pPr algn="ctr"/>
            <a:r>
              <a:rPr lang="en-US" sz="2400" dirty="0">
                <a:ln>
                  <a:solidFill>
                    <a:srgbClr val="FF0000"/>
                  </a:solidFill>
                </a:ln>
                <a:solidFill>
                  <a:srgbClr val="FF0000"/>
                </a:solidFill>
                <a:effectLst/>
                <a:latin typeface="Rockwell" panose="02060603020205020403" pitchFamily="18" charset="0"/>
              </a:rPr>
              <a:t>By Ashirwad Mishra</a:t>
            </a:r>
            <a:endParaRPr lang="en-IN" sz="2400" dirty="0">
              <a:ln>
                <a:solidFill>
                  <a:srgbClr val="FF0000"/>
                </a:solidFill>
              </a:ln>
              <a:solidFill>
                <a:srgbClr val="FF0000"/>
              </a:solidFill>
              <a:effectLst/>
              <a:latin typeface="Rockwell" panose="02060603020205020403" pitchFamily="18" charset="0"/>
            </a:endParaRPr>
          </a:p>
        </p:txBody>
      </p:sp>
    </p:spTree>
    <p:extLst>
      <p:ext uri="{BB962C8B-B14F-4D97-AF65-F5344CB8AC3E}">
        <p14:creationId xmlns:p14="http://schemas.microsoft.com/office/powerpoint/2010/main" val="1636949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6" y="1708292"/>
            <a:ext cx="5867402" cy="460908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The bar graph displays the subscriber counts of the top 10 YouTube channels.</a:t>
            </a:r>
          </a:p>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T-Series leads significantly with over 250 million subscribers, followed by channels like </a:t>
            </a:r>
            <a:r>
              <a:rPr lang="en-US" sz="2400" dirty="0" err="1">
                <a:effectLst/>
                <a:latin typeface="Bahnschrift" panose="020B0502040204020203" pitchFamily="34" charset="0"/>
                <a:ea typeface="Calibri" panose="020F0502020204030204" pitchFamily="34" charset="0"/>
                <a:cs typeface="Times New Roman" panose="02020603050405020304" pitchFamily="18" charset="0"/>
              </a:rPr>
              <a:t>MrBeast</a:t>
            </a:r>
            <a:r>
              <a:rPr lang="en-US" sz="2400" dirty="0">
                <a:effectLst/>
                <a:latin typeface="Bahnschrift" panose="020B0502040204020203" pitchFamily="34" charset="0"/>
                <a:ea typeface="Calibri" panose="020F0502020204030204" pitchFamily="34" charset="0"/>
                <a:cs typeface="Times New Roman" panose="02020603050405020304" pitchFamily="18" charset="0"/>
              </a:rPr>
              <a:t>, </a:t>
            </a:r>
            <a:r>
              <a:rPr lang="en-US" sz="2400" dirty="0" err="1">
                <a:effectLst/>
                <a:latin typeface="Bahnschrift" panose="020B0502040204020203" pitchFamily="34" charset="0"/>
                <a:ea typeface="Calibri" panose="020F0502020204030204" pitchFamily="34" charset="0"/>
                <a:cs typeface="Times New Roman" panose="02020603050405020304" pitchFamily="18" charset="0"/>
              </a:rPr>
              <a:t>Cocomelon</a:t>
            </a:r>
            <a:r>
              <a:rPr lang="en-US" sz="2400" dirty="0">
                <a:effectLst/>
                <a:latin typeface="Bahnschrift" panose="020B0502040204020203" pitchFamily="34" charset="0"/>
                <a:ea typeface="Calibri" panose="020F0502020204030204" pitchFamily="34" charset="0"/>
                <a:cs typeface="Times New Roman" panose="02020603050405020304" pitchFamily="18" charset="0"/>
              </a:rPr>
              <a:t> - Nursery Rhymes, and SET India, each with over 100 million subscribers.</a:t>
            </a:r>
          </a:p>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Channels like PewDiePie, Like </a:t>
            </a:r>
            <a:r>
              <a:rPr lang="en-US" sz="2400" dirty="0" err="1">
                <a:effectLst/>
                <a:latin typeface="Bahnschrift" panose="020B0502040204020203" pitchFamily="34" charset="0"/>
                <a:ea typeface="Calibri" panose="020F0502020204030204" pitchFamily="34" charset="0"/>
                <a:cs typeface="Times New Roman" panose="02020603050405020304" pitchFamily="18" charset="0"/>
              </a:rPr>
              <a:t>Nastya</a:t>
            </a:r>
            <a:r>
              <a:rPr lang="en-US" sz="2400" dirty="0">
                <a:effectLst/>
                <a:latin typeface="Bahnschrift" panose="020B0502040204020203" pitchFamily="34" charset="0"/>
                <a:ea typeface="Calibri" panose="020F0502020204030204" pitchFamily="34" charset="0"/>
                <a:cs typeface="Times New Roman" panose="02020603050405020304" pitchFamily="18" charset="0"/>
              </a:rPr>
              <a:t>, and WWE also feature prominently, each with substantial subscriber bases but notably fewer than T-Series.</a:t>
            </a:r>
            <a:endParaRPr lang="en-IN" sz="2400"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E6D02AF-3676-A561-D48D-D252F7F00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086" y="725326"/>
            <a:ext cx="5184658" cy="5843028"/>
          </a:xfrm>
          <a:prstGeom prst="rect">
            <a:avLst/>
          </a:prstGeom>
        </p:spPr>
      </p:pic>
      <p:sp>
        <p:nvSpPr>
          <p:cNvPr id="7" name="TextBox 6">
            <a:extLst>
              <a:ext uri="{FF2B5EF4-FFF2-40B4-BE49-F238E27FC236}">
                <a16:creationId xmlns:a16="http://schemas.microsoft.com/office/drawing/2014/main" id="{8576A441-91CF-D013-CFD0-EF80EA611A7C}"/>
              </a:ext>
            </a:extLst>
          </p:cNvPr>
          <p:cNvSpPr txBox="1"/>
          <p:nvPr/>
        </p:nvSpPr>
        <p:spPr>
          <a:xfrm>
            <a:off x="307256" y="297420"/>
            <a:ext cx="5867402"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 What are the top 10 YouTube channels based on the number of subscribers?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536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6" y="1337898"/>
            <a:ext cx="5867402" cy="242803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The bar graph indicates that the "Shows" category has the highest average number of subscribers, exceeding 40 million. "Trailers" and "Nonprofits &amp; Activism" follow, each averaging over 30 million subscribers.</a:t>
            </a:r>
            <a:endParaRPr lang="en-IN" sz="2400"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6" y="297420"/>
            <a:ext cx="5867402"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2. Which category has the highest average number of subscribers?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B903C87-7A67-1AC9-564D-65C3BB3367DC}"/>
              </a:ext>
            </a:extLst>
          </p:cNvPr>
          <p:cNvSpPr txBox="1"/>
          <p:nvPr/>
        </p:nvSpPr>
        <p:spPr>
          <a:xfrm>
            <a:off x="307256" y="3765935"/>
            <a:ext cx="5867402" cy="242803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"Shows" and "Trailers": These categories often feature professionally produced content, including popular TV shows, movie trailers, and web series, which tend to attract large, dedicated audiences. </a:t>
            </a:r>
            <a:endParaRPr lang="en-IN" sz="2400" dirty="0">
              <a:effectLst/>
              <a:latin typeface="Bahnschrift" panose="020B0502040204020203"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99ADA69D-E35A-E3FE-5F85-4A72D3DCF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6718" y="512551"/>
            <a:ext cx="5615390" cy="5995225"/>
          </a:xfrm>
          <a:prstGeom prst="rect">
            <a:avLst/>
          </a:prstGeom>
        </p:spPr>
      </p:pic>
    </p:spTree>
    <p:extLst>
      <p:ext uri="{BB962C8B-B14F-4D97-AF65-F5344CB8AC3E}">
        <p14:creationId xmlns:p14="http://schemas.microsoft.com/office/powerpoint/2010/main" val="753044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3. How many videos, on average, are uploaded by YouTube channels in each category?</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46FD6FD-E3A2-9C52-7EE3-E84131AC8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197" y="1225144"/>
            <a:ext cx="7411267" cy="5394270"/>
          </a:xfrm>
          <a:prstGeom prst="rect">
            <a:avLst/>
          </a:prstGeom>
        </p:spPr>
      </p:pic>
    </p:spTree>
    <p:extLst>
      <p:ext uri="{BB962C8B-B14F-4D97-AF65-F5344CB8AC3E}">
        <p14:creationId xmlns:p14="http://schemas.microsoft.com/office/powerpoint/2010/main" val="2366647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6" y="1225144"/>
            <a:ext cx="11402962" cy="293830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High Volume Categories: News &amp; Politics and Nonprofits &amp; Activism have the highest average number of uploads, exceeding 100,000 and 80,000 respectively. These categories often require frequent updates and continuous content creation to keep their audiences informed and engaged.</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Moderate Volume Categories: Categories like Shows, Sports, Entertainment, and People &amp; Blogs show a moderate number of uploads, ranging from 10,000 to 20,000. These categories balance consistent content creation with maintaining quality and relevance.</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Low Volume Categories: Categories such as How-to, Tech, Film, and Travel &amp; Events have significantly fewer uploads, generally below 1,000. These categories might focus on high-quality, less frequent content that is more evergreen and less time-sensitive.</a:t>
            </a:r>
            <a:endParaRPr lang="en-IN"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3. How many videos, on average, are uploaded by YouTube channels in each category?</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BBA5D92-2554-39E3-4E40-93F400AA6348}"/>
              </a:ext>
            </a:extLst>
          </p:cNvPr>
          <p:cNvSpPr txBox="1"/>
          <p:nvPr/>
        </p:nvSpPr>
        <p:spPr>
          <a:xfrm>
            <a:off x="307255" y="4885072"/>
            <a:ext cx="11402962" cy="125130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Categories that thrive on current events and ongoing updates (like News &amp; Politics, Nonprofits &amp; Activism) naturally have higher upload frequencies to stay relevant. Conversely, categories focused on more static or timeless content (like Tech, Film, Travel &amp; Events) have lower upload frequencies as their content remains relevant for longer periods.</a:t>
            </a:r>
            <a:endParaRPr lang="en-IN"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29F66A51-D21C-6384-F4D2-F85DFCD430C0}"/>
              </a:ext>
            </a:extLst>
          </p:cNvPr>
          <p:cNvSpPr txBox="1"/>
          <p:nvPr/>
        </p:nvSpPr>
        <p:spPr>
          <a:xfrm>
            <a:off x="307255" y="4343153"/>
            <a:ext cx="2131145" cy="36221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CONCLUSION</a:t>
            </a:r>
            <a:r>
              <a:rPr lang="en-US" dirty="0">
                <a:effectLst/>
                <a:latin typeface="Bahnschrift" panose="020B0502040204020203" pitchFamily="34" charset="0"/>
                <a:ea typeface="Calibri" panose="020F0502020204030204" pitchFamily="34" charset="0"/>
                <a:cs typeface="Times New Roman" panose="02020603050405020304" pitchFamily="18" charset="0"/>
              </a:rPr>
              <a:t> : </a:t>
            </a:r>
            <a:endParaRPr lang="en-IN"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267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184731" y="1947359"/>
            <a:ext cx="5867402" cy="430290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800" dirty="0">
                <a:effectLst/>
                <a:latin typeface="Bahnschrift" panose="020B0502040204020203" pitchFamily="34" charset="0"/>
                <a:ea typeface="Calibri" panose="020F0502020204030204" pitchFamily="34" charset="0"/>
                <a:cs typeface="Times New Roman" panose="02020603050405020304" pitchFamily="18" charset="0"/>
              </a:rPr>
              <a:t>US Dominance: The United States leads with the highest number of YouTube channels, nearing 300, indicating a strong content creation culture.</a:t>
            </a:r>
          </a:p>
          <a:p>
            <a:pPr marL="342900" indent="-342900">
              <a:lnSpc>
                <a:spcPct val="107000"/>
              </a:lnSpc>
              <a:spcAft>
                <a:spcPts val="800"/>
              </a:spcAft>
              <a:buFont typeface="Wingdings" panose="05000000000000000000" pitchFamily="2" charset="2"/>
              <a:buChar char="q"/>
            </a:pPr>
            <a:r>
              <a:rPr lang="en-US" sz="2800" dirty="0">
                <a:effectLst/>
                <a:latin typeface="Bahnschrift" panose="020B0502040204020203" pitchFamily="34" charset="0"/>
                <a:ea typeface="Calibri" panose="020F0502020204030204" pitchFamily="34" charset="0"/>
                <a:cs typeface="Times New Roman" panose="02020603050405020304" pitchFamily="18" charset="0"/>
              </a:rPr>
              <a:t>India’s Strong Presence: India follows with over 150 channels, showcasing significant digital content growth.</a:t>
            </a:r>
            <a:endParaRPr lang="en-IN" sz="2800"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184731" y="251655"/>
            <a:ext cx="5867402" cy="144405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8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4. What are the top 5 countries with the highest number of YouTube channels?</a:t>
            </a:r>
            <a:endParaRPr lang="en-IN" sz="28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70313F9D-8E64-D268-1E7F-7144F763E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689" y="607731"/>
            <a:ext cx="5876755" cy="5642537"/>
          </a:xfrm>
          <a:prstGeom prst="rect">
            <a:avLst/>
          </a:prstGeom>
        </p:spPr>
      </p:pic>
    </p:spTree>
    <p:extLst>
      <p:ext uri="{BB962C8B-B14F-4D97-AF65-F5344CB8AC3E}">
        <p14:creationId xmlns:p14="http://schemas.microsoft.com/office/powerpoint/2010/main" val="2525001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5. What is the distribution of channel types across different categories?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8AE0DC6D-F838-E461-A88E-FB37AEEC3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968" y="829971"/>
            <a:ext cx="5592099" cy="55865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1" name="Picture 10">
            <a:extLst>
              <a:ext uri="{FF2B5EF4-FFF2-40B4-BE49-F238E27FC236}">
                <a16:creationId xmlns:a16="http://schemas.microsoft.com/office/drawing/2014/main" id="{0003E3CE-7C34-6FAA-AF1E-8D6DE57181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935" y="829971"/>
            <a:ext cx="5592099" cy="55865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756717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5. What is the distribution of channel types across different categories?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FFEDC37-771F-A2C3-F46D-72A484667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33" y="829971"/>
            <a:ext cx="5241656" cy="58433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a:extLst>
              <a:ext uri="{FF2B5EF4-FFF2-40B4-BE49-F238E27FC236}">
                <a16:creationId xmlns:a16="http://schemas.microsoft.com/office/drawing/2014/main" id="{683E10AE-043D-D776-3339-89C28CFA3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512" y="829971"/>
            <a:ext cx="5432233" cy="55552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831987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6" y="1225144"/>
            <a:ext cx="11402962" cy="522944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Category Specialization: Channels often have higher counts in their own categories, indicating specialization.</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Entertainment Diversity: The Entertainment category has a more even distribution, suggesting a variety of content types within this category.</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Opportunities for Growth: Less saturated channel types within these categories may offer growth opportunities for new content creators.</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Education Focus: The ‘Education’ category has a notable focus with a count of 35, suggesting a concentration of educational content.</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Shows Variety: The ‘Shows’ category displays diversity with several subcategories like ‘Entertainment’, ‘Film’, and ‘Comedy’.</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Sports Niche: ‘Sports’ appears as a niche category with a lower count, indicating fewer channels or content in this area.</a:t>
            </a:r>
          </a:p>
          <a:p>
            <a:pPr marL="342900" indent="-342900">
              <a:lnSpc>
                <a:spcPct val="107000"/>
              </a:lnSpc>
              <a:spcAft>
                <a:spcPts val="800"/>
              </a:spcAft>
              <a:buFont typeface="Wingdings" panose="05000000000000000000" pitchFamily="2" charset="2"/>
              <a:buChar char="q"/>
            </a:pPr>
            <a:r>
              <a:rPr lang="en-US" dirty="0" err="1">
                <a:effectLst/>
                <a:latin typeface="Bahnschrift" panose="020B0502040204020203" pitchFamily="34" charset="0"/>
                <a:ea typeface="Calibri" panose="020F0502020204030204" pitchFamily="34" charset="0"/>
                <a:cs typeface="Times New Roman" panose="02020603050405020304" pitchFamily="18" charset="0"/>
              </a:rPr>
              <a:t>Howto</a:t>
            </a:r>
            <a:r>
              <a:rPr lang="en-US" dirty="0">
                <a:effectLst/>
                <a:latin typeface="Bahnschrift" panose="020B0502040204020203" pitchFamily="34" charset="0"/>
                <a:ea typeface="Calibri" panose="020F0502020204030204" pitchFamily="34" charset="0"/>
                <a:cs typeface="Times New Roman" panose="02020603050405020304" pitchFamily="18" charset="0"/>
              </a:rPr>
              <a:t> &amp; Style Diversity: ‘</a:t>
            </a:r>
            <a:r>
              <a:rPr lang="en-US" dirty="0" err="1">
                <a:effectLst/>
                <a:latin typeface="Bahnschrift" panose="020B0502040204020203" pitchFamily="34" charset="0"/>
                <a:ea typeface="Calibri" panose="020F0502020204030204" pitchFamily="34" charset="0"/>
                <a:cs typeface="Times New Roman" panose="02020603050405020304" pitchFamily="18" charset="0"/>
              </a:rPr>
              <a:t>Howto</a:t>
            </a:r>
            <a:r>
              <a:rPr lang="en-US" dirty="0">
                <a:effectLst/>
                <a:latin typeface="Bahnschrift" panose="020B0502040204020203" pitchFamily="34" charset="0"/>
                <a:ea typeface="Calibri" panose="020F0502020204030204" pitchFamily="34" charset="0"/>
                <a:cs typeface="Times New Roman" panose="02020603050405020304" pitchFamily="18" charset="0"/>
              </a:rPr>
              <a:t> &amp; Style’ shows a range of content, with one unnamed category reaching a count of 25, highlighting a potential area of interest.</a:t>
            </a:r>
          </a:p>
          <a:p>
            <a:pPr marL="342900" indent="-342900">
              <a:lnSpc>
                <a:spcPct val="107000"/>
              </a:lnSpc>
              <a:spcAft>
                <a:spcPts val="800"/>
              </a:spcAft>
              <a:buFont typeface="Wingdings" panose="05000000000000000000" pitchFamily="2" charset="2"/>
              <a:buChar char="q"/>
            </a:pPr>
            <a:endParaRPr lang="en-IN"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6" y="381600"/>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5. What is the distribution of channel types across different categories? </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301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184731" y="1215463"/>
            <a:ext cx="6540534" cy="516737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1900">
                <a:effectLst/>
                <a:latin typeface="Bahnschrift" panose="020B0502040204020203" pitchFamily="34" charset="0"/>
                <a:ea typeface="Calibri" panose="020F0502020204030204" pitchFamily="34" charset="0"/>
                <a:cs typeface="Times New Roman" panose="02020603050405020304" pitchFamily="18" charset="0"/>
              </a:rPr>
              <a:t>Positive Correlation: There’s a clear positive correlation, suggesting that channels with more subscribers tend to have more video views.</a:t>
            </a:r>
          </a:p>
          <a:p>
            <a:pPr marL="342900" indent="-342900">
              <a:lnSpc>
                <a:spcPct val="107000"/>
              </a:lnSpc>
              <a:spcAft>
                <a:spcPts val="800"/>
              </a:spcAft>
              <a:buFont typeface="Wingdings" panose="05000000000000000000" pitchFamily="2" charset="2"/>
              <a:buChar char="q"/>
            </a:pPr>
            <a:r>
              <a:rPr lang="en-US" sz="1900">
                <a:effectLst/>
                <a:latin typeface="Bahnschrift" panose="020B0502040204020203" pitchFamily="34" charset="0"/>
                <a:ea typeface="Calibri" panose="020F0502020204030204" pitchFamily="34" charset="0"/>
                <a:cs typeface="Times New Roman" panose="02020603050405020304" pitchFamily="18" charset="0"/>
              </a:rPr>
              <a:t>Most Channels are Small: The concentration of data points near the origin implies that most channels have lower subscribers and views.</a:t>
            </a:r>
          </a:p>
          <a:p>
            <a:pPr marL="342900" indent="-342900">
              <a:lnSpc>
                <a:spcPct val="107000"/>
              </a:lnSpc>
              <a:spcAft>
                <a:spcPts val="800"/>
              </a:spcAft>
              <a:buFont typeface="Wingdings" panose="05000000000000000000" pitchFamily="2" charset="2"/>
              <a:buChar char="q"/>
            </a:pPr>
            <a:r>
              <a:rPr lang="en-US" sz="1900">
                <a:effectLst/>
                <a:latin typeface="Bahnschrift" panose="020B0502040204020203" pitchFamily="34" charset="0"/>
                <a:ea typeface="Calibri" panose="020F0502020204030204" pitchFamily="34" charset="0"/>
                <a:cs typeface="Times New Roman" panose="02020603050405020304" pitchFamily="18" charset="0"/>
              </a:rPr>
              <a:t>Variability at Higher Levels: The spread of data points increases with higher subscriber counts, indicating variability in views among larger channels.</a:t>
            </a:r>
          </a:p>
          <a:p>
            <a:pPr marL="342900" indent="-342900">
              <a:lnSpc>
                <a:spcPct val="107000"/>
              </a:lnSpc>
              <a:spcAft>
                <a:spcPts val="800"/>
              </a:spcAft>
              <a:buFont typeface="Wingdings" panose="05000000000000000000" pitchFamily="2" charset="2"/>
              <a:buChar char="q"/>
            </a:pPr>
            <a:r>
              <a:rPr lang="en-US" sz="1900">
                <a:effectLst/>
                <a:latin typeface="Bahnschrift" panose="020B0502040204020203" pitchFamily="34" charset="0"/>
                <a:ea typeface="Calibri" panose="020F0502020204030204" pitchFamily="34" charset="0"/>
                <a:cs typeface="Times New Roman" panose="02020603050405020304" pitchFamily="18" charset="0"/>
              </a:rPr>
              <a:t>Outliers Exist: Some channels have high views or subscribers, deviating from the average trend.</a:t>
            </a:r>
          </a:p>
          <a:p>
            <a:pPr marL="342900" indent="-342900">
              <a:lnSpc>
                <a:spcPct val="107000"/>
              </a:lnSpc>
              <a:spcAft>
                <a:spcPts val="800"/>
              </a:spcAft>
              <a:buFont typeface="Wingdings" panose="05000000000000000000" pitchFamily="2" charset="2"/>
              <a:buChar char="q"/>
            </a:pPr>
            <a:r>
              <a:rPr lang="en-US" sz="1900">
                <a:effectLst/>
                <a:latin typeface="Bahnschrift" panose="020B0502040204020203" pitchFamily="34" charset="0"/>
                <a:ea typeface="Calibri" panose="020F0502020204030204" pitchFamily="34" charset="0"/>
                <a:cs typeface="Times New Roman" panose="02020603050405020304" pitchFamily="18" charset="0"/>
              </a:rPr>
              <a:t>In conclusion, while subscriber count is a good indicator of video views, it’s not absolute, and there’s considerable variability, especially among channels with larger audiences.</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0" y="116219"/>
            <a:ext cx="11822538" cy="98302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8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6. Is there a correlation between the number of subscribers and total video views for YouTube channels?</a:t>
            </a:r>
            <a:endParaRPr lang="en-IN" sz="28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A74BE5B2-3242-C56B-D830-6B1315E85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2611" y="1508235"/>
            <a:ext cx="5184658" cy="4581832"/>
          </a:xfrm>
          <a:prstGeom prst="rect">
            <a:avLst/>
          </a:prstGeom>
        </p:spPr>
      </p:pic>
    </p:spTree>
    <p:extLst>
      <p:ext uri="{BB962C8B-B14F-4D97-AF65-F5344CB8AC3E}">
        <p14:creationId xmlns:p14="http://schemas.microsoft.com/office/powerpoint/2010/main" val="146958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7. How do the monthly earnings vary throughout different categories?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CB7E1CB-35FF-51FD-0857-89236EEAC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71" y="739021"/>
            <a:ext cx="8757314" cy="5958173"/>
          </a:xfrm>
          <a:prstGeom prst="rect">
            <a:avLst/>
          </a:prstGeom>
        </p:spPr>
      </p:pic>
      <p:sp>
        <p:nvSpPr>
          <p:cNvPr id="6" name="TextBox 5">
            <a:extLst>
              <a:ext uri="{FF2B5EF4-FFF2-40B4-BE49-F238E27FC236}">
                <a16:creationId xmlns:a16="http://schemas.microsoft.com/office/drawing/2014/main" id="{5EF28B5F-A5C4-D945-06B2-D0E507516244}"/>
              </a:ext>
            </a:extLst>
          </p:cNvPr>
          <p:cNvSpPr txBox="1"/>
          <p:nvPr/>
        </p:nvSpPr>
        <p:spPr>
          <a:xfrm>
            <a:off x="9361842" y="5685051"/>
            <a:ext cx="2734601"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Lowest monthly earnings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476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D4290EF-FD4A-81C1-B153-37CBE987AC6B}"/>
              </a:ext>
            </a:extLst>
          </p:cNvPr>
          <p:cNvSpPr txBox="1"/>
          <p:nvPr/>
        </p:nvSpPr>
        <p:spPr>
          <a:xfrm>
            <a:off x="1607572" y="2782529"/>
            <a:ext cx="8839203" cy="15696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4800" dirty="0">
                <a:solidFill>
                  <a:srgbClr val="FF0000"/>
                </a:solidFill>
                <a:latin typeface="Rockwell" panose="02060603020205020403" pitchFamily="18" charset="0"/>
              </a:rPr>
              <a:t>PART </a:t>
            </a:r>
            <a:r>
              <a:rPr lang="en-IN" sz="4800" dirty="0">
                <a:latin typeface="Rockwell" panose="02060603020205020403" pitchFamily="18" charset="0"/>
              </a:rPr>
              <a:t>– 1 : GETTING FAMILIAR WITH THE </a:t>
            </a:r>
            <a:r>
              <a:rPr lang="en-IN" sz="4800" dirty="0">
                <a:solidFill>
                  <a:srgbClr val="FF0000"/>
                </a:solidFill>
                <a:latin typeface="Rockwell" panose="02060603020205020403" pitchFamily="18" charset="0"/>
              </a:rPr>
              <a:t>DATASET</a:t>
            </a:r>
          </a:p>
        </p:txBody>
      </p:sp>
    </p:spTree>
    <p:extLst>
      <p:ext uri="{BB962C8B-B14F-4D97-AF65-F5344CB8AC3E}">
        <p14:creationId xmlns:p14="http://schemas.microsoft.com/office/powerpoint/2010/main" val="2515564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7. How do the monthly earnings vary throughout different categories?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3EE3413-D538-0C6D-26B6-5BA17E017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55" y="777771"/>
            <a:ext cx="8665291" cy="5895563"/>
          </a:xfrm>
          <a:prstGeom prst="rect">
            <a:avLst/>
          </a:prstGeom>
        </p:spPr>
      </p:pic>
      <p:sp>
        <p:nvSpPr>
          <p:cNvPr id="8" name="TextBox 7">
            <a:extLst>
              <a:ext uri="{FF2B5EF4-FFF2-40B4-BE49-F238E27FC236}">
                <a16:creationId xmlns:a16="http://schemas.microsoft.com/office/drawing/2014/main" id="{1456592E-0A4A-B5D2-C859-0F6F134CBF27}"/>
              </a:ext>
            </a:extLst>
          </p:cNvPr>
          <p:cNvSpPr txBox="1"/>
          <p:nvPr/>
        </p:nvSpPr>
        <p:spPr>
          <a:xfrm>
            <a:off x="9279801" y="5640515"/>
            <a:ext cx="2734601"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Lowest monthly earnings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40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7. How do the monthly earnings vary throughout different categories?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9A8F1A8-B1CE-2AD2-1924-23B56D7DE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55" y="728015"/>
            <a:ext cx="8738422" cy="5945319"/>
          </a:xfrm>
          <a:prstGeom prst="rect">
            <a:avLst/>
          </a:prstGeom>
        </p:spPr>
      </p:pic>
      <p:sp>
        <p:nvSpPr>
          <p:cNvPr id="8" name="TextBox 7">
            <a:extLst>
              <a:ext uri="{FF2B5EF4-FFF2-40B4-BE49-F238E27FC236}">
                <a16:creationId xmlns:a16="http://schemas.microsoft.com/office/drawing/2014/main" id="{508F7EE3-1857-6FDE-9EC9-2A656FCA177F}"/>
              </a:ext>
            </a:extLst>
          </p:cNvPr>
          <p:cNvSpPr txBox="1"/>
          <p:nvPr/>
        </p:nvSpPr>
        <p:spPr>
          <a:xfrm>
            <a:off x="9361842" y="5685051"/>
            <a:ext cx="2734601"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Lowest monthly earnings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2320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7. How do the monthly earnings vary throughout different categories?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08F7EE3-1857-6FDE-9EC9-2A656FCA177F}"/>
              </a:ext>
            </a:extLst>
          </p:cNvPr>
          <p:cNvSpPr txBox="1"/>
          <p:nvPr/>
        </p:nvSpPr>
        <p:spPr>
          <a:xfrm>
            <a:off x="9361842" y="5685051"/>
            <a:ext cx="2734601"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Highest monthly earnings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1DB3FE8-7992-A8E2-AA32-E9DC60C47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55" y="747866"/>
            <a:ext cx="8838492" cy="5925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6959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7. How do the monthly earnings vary throughout different categories?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08F7EE3-1857-6FDE-9EC9-2A656FCA177F}"/>
              </a:ext>
            </a:extLst>
          </p:cNvPr>
          <p:cNvSpPr txBox="1"/>
          <p:nvPr/>
        </p:nvSpPr>
        <p:spPr>
          <a:xfrm>
            <a:off x="9361842" y="5685051"/>
            <a:ext cx="2734601"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Highest monthly earnings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907CD5B-149F-79DB-203F-08BF1C65E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55" y="829971"/>
            <a:ext cx="8866242" cy="59440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19485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7. How do the monthly earnings vary throughout different categories?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08F7EE3-1857-6FDE-9EC9-2A656FCA177F}"/>
              </a:ext>
            </a:extLst>
          </p:cNvPr>
          <p:cNvSpPr txBox="1"/>
          <p:nvPr/>
        </p:nvSpPr>
        <p:spPr>
          <a:xfrm>
            <a:off x="9361842" y="5685051"/>
            <a:ext cx="2734601"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Highest monthly earnings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6CD44A9-BA6A-2CAE-9561-1AEE17F127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55" y="829970"/>
            <a:ext cx="8856410" cy="5937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18573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5" y="814277"/>
            <a:ext cx="11402962" cy="552580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dirty="0">
                <a:latin typeface="Bahnschrift" panose="020B0502040204020203" pitchFamily="34" charset="0"/>
                <a:ea typeface="Calibri" panose="020F0502020204030204" pitchFamily="34" charset="0"/>
                <a:cs typeface="Times New Roman" panose="02020603050405020304" pitchFamily="18" charset="0"/>
              </a:rPr>
              <a:t>W</a:t>
            </a:r>
            <a:r>
              <a:rPr lang="en-US" dirty="0">
                <a:effectLst/>
                <a:latin typeface="Bahnschrift" panose="020B0502040204020203" pitchFamily="34" charset="0"/>
                <a:ea typeface="Calibri" panose="020F0502020204030204" pitchFamily="34" charset="0"/>
                <a:cs typeface="Times New Roman" panose="02020603050405020304" pitchFamily="18" charset="0"/>
              </a:rPr>
              <a:t>hile there is potential for high earnings in all categories, Gaming channels tend to have higher least monthly earnings, whereas Education and People &amp; Blogs channels generally earn less. Entertainment-related categories like Music and Shows offer a broad range of earning potentials.</a:t>
            </a:r>
          </a:p>
          <a:p>
            <a:pPr marL="342900" indent="-342900">
              <a:lnSpc>
                <a:spcPct val="107000"/>
              </a:lnSpc>
              <a:spcAft>
                <a:spcPts val="800"/>
              </a:spcAft>
              <a:buFont typeface="Wingdings" panose="05000000000000000000" pitchFamily="2" charset="2"/>
              <a:buChar char="q"/>
            </a:pPr>
            <a:r>
              <a:rPr lang="en-US" dirty="0">
                <a:latin typeface="Bahnschrift" panose="020B0502040204020203" pitchFamily="34" charset="0"/>
                <a:ea typeface="Calibri" panose="020F0502020204030204" pitchFamily="34" charset="0"/>
                <a:cs typeface="Times New Roman" panose="02020603050405020304" pitchFamily="18" charset="0"/>
              </a:rPr>
              <a:t>C</a:t>
            </a:r>
            <a:r>
              <a:rPr lang="en-US" dirty="0">
                <a:effectLst/>
                <a:latin typeface="Bahnschrift" panose="020B0502040204020203" pitchFamily="34" charset="0"/>
                <a:ea typeface="Calibri" panose="020F0502020204030204" pitchFamily="34" charset="0"/>
                <a:cs typeface="Times New Roman" panose="02020603050405020304" pitchFamily="18" charset="0"/>
              </a:rPr>
              <a:t>ategories like ‘</a:t>
            </a:r>
            <a:r>
              <a:rPr lang="en-US" dirty="0" err="1">
                <a:effectLst/>
                <a:latin typeface="Bahnschrift" panose="020B0502040204020203" pitchFamily="34" charset="0"/>
                <a:ea typeface="Calibri" panose="020F0502020204030204" pitchFamily="34" charset="0"/>
                <a:cs typeface="Times New Roman" panose="02020603050405020304" pitchFamily="18" charset="0"/>
              </a:rPr>
              <a:t>Howto</a:t>
            </a:r>
            <a:r>
              <a:rPr lang="en-US" dirty="0">
                <a:effectLst/>
                <a:latin typeface="Bahnschrift" panose="020B0502040204020203" pitchFamily="34" charset="0"/>
                <a:ea typeface="Calibri" panose="020F0502020204030204" pitchFamily="34" charset="0"/>
                <a:cs typeface="Times New Roman" panose="02020603050405020304" pitchFamily="18" charset="0"/>
              </a:rPr>
              <a:t> &amp; Style’ and ‘Comedy’ show a broad range of earnings, while ‘Sports’, ‘News &amp; Politics’, and ‘Trailers’ tend to have more channels earning lower amounts. ‘Film &amp; Animation’ stands out with a more even distribution, suggesting a balanced earning potential across channels.</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Music and Entertainment categories have the potential for high earnings but also show significant variability.</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Education and Gaming categories tend to have more consistent earnings among their channels.</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Shows category might be challenging in terms of earning potential compared to others.</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People &amp; Blogs category shows a diverse range of earnings, reflecting the varied nature of content within this category.</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News &amp; Politics: The peak at the lower end suggests many channels earn less, with a tail extending towards higher earnings.</a:t>
            </a:r>
          </a:p>
          <a:p>
            <a:pPr marL="342900" indent="-342900">
              <a:lnSpc>
                <a:spcPct val="107000"/>
              </a:lnSpc>
              <a:spcAft>
                <a:spcPts val="800"/>
              </a:spcAft>
              <a:buFont typeface="Wingdings" panose="05000000000000000000" pitchFamily="2" charset="2"/>
              <a:buChar char="q"/>
            </a:pPr>
            <a:r>
              <a:rPr lang="en-US" dirty="0">
                <a:effectLst/>
                <a:latin typeface="Bahnschrift" panose="020B0502040204020203" pitchFamily="34" charset="0"/>
                <a:ea typeface="Calibri" panose="020F0502020204030204" pitchFamily="34" charset="0"/>
                <a:cs typeface="Times New Roman" panose="02020603050405020304" pitchFamily="18" charset="0"/>
              </a:rPr>
              <a:t>Comedy: The earnings distribution is broad, indicating potential for both low and high earnings among channels.</a:t>
            </a:r>
            <a:endParaRPr lang="en-IN"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A45DA17-85CB-1B68-F3DA-6381778F7BF3}"/>
              </a:ext>
            </a:extLst>
          </p:cNvPr>
          <p:cNvSpPr txBox="1"/>
          <p:nvPr/>
        </p:nvSpPr>
        <p:spPr>
          <a:xfrm>
            <a:off x="307255" y="184666"/>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7. How do the monthly earnings vary throughout different categories?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7904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658602"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8. What is the overall trend in subscribers gained in the last 30 days across all channels?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B0BFA08-A75D-6466-65A9-F1E684616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25144"/>
            <a:ext cx="5869857" cy="4949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9CB98C35-14E6-59CE-0FFD-23AF49C361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255" y="1225144"/>
            <a:ext cx="5395455" cy="4949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5182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92999" y="153021"/>
            <a:ext cx="4881056" cy="190507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8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8. What is the overall trend in subscribers gained in the last 30 days across all channels?</a:t>
            </a:r>
            <a:endParaRPr lang="en-IN" sz="28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4EB25D7C-3415-0B95-5A83-DB10E430F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323" y="660592"/>
            <a:ext cx="6558762" cy="5536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BB5C5B83-70A9-6A80-A467-1E31A97FBB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69" y="2410660"/>
            <a:ext cx="5065786" cy="4096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9386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266698" y="1418842"/>
            <a:ext cx="11658601" cy="495712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This distribution indicates that while most channels have a low number of new subscribers, there are few channels with an exceptionally high number of new subscribers, suggesting a highly skewed distribution with outliers that have unusually high subscriber growth.</a:t>
            </a:r>
          </a:p>
          <a:p>
            <a:pPr marL="342900" indent="-342900">
              <a:lnSpc>
                <a:spcPct val="107000"/>
              </a:lnSpc>
              <a:spcAft>
                <a:spcPts val="800"/>
              </a:spcAft>
              <a:buFont typeface="Wingdings" panose="05000000000000000000" pitchFamily="2" charset="2"/>
              <a:buChar char="q"/>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There is a significant number of outliers, suggesting that there are values that are much higher than the typical range of the dataset.</a:t>
            </a:r>
          </a:p>
          <a:p>
            <a:pPr marL="342900" indent="-342900">
              <a:lnSpc>
                <a:spcPct val="107000"/>
              </a:lnSpc>
              <a:spcAft>
                <a:spcPts val="800"/>
              </a:spcAft>
              <a:buFont typeface="Wingdings" panose="05000000000000000000" pitchFamily="2" charset="2"/>
              <a:buChar char="q"/>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The distribution of the data points, particularly the position of the median and the IQR, suggests that while there is a concentration of data within a certain range, the presence of outliers indicates variability in the dataset, with some values being significantly higher than the rest.</a:t>
            </a:r>
          </a:p>
          <a:p>
            <a:pPr marL="342900" indent="-342900">
              <a:lnSpc>
                <a:spcPct val="107000"/>
              </a:lnSpc>
              <a:spcAft>
                <a:spcPts val="800"/>
              </a:spcAft>
              <a:buFont typeface="Wingdings" panose="05000000000000000000" pitchFamily="2" charset="2"/>
              <a:buChar char="q"/>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Channels with a higher number of total subscribers are likely to gain more new subscribers in a given month, as depicted by th</a:t>
            </a:r>
            <a:r>
              <a:rPr lang="en-US" sz="1900" dirty="0">
                <a:latin typeface="Bahnschrift" panose="020B0502040204020203" pitchFamily="34" charset="0"/>
                <a:ea typeface="Calibri" panose="020F0502020204030204" pitchFamily="34" charset="0"/>
                <a:cs typeface="Times New Roman" panose="02020603050405020304" pitchFamily="18" charset="0"/>
              </a:rPr>
              <a:t>e regression plot.</a:t>
            </a:r>
            <a:endParaRPr lang="en-US"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q"/>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The presence of outliers suggests that some channels gain an exceptionally high number of new subscribers, regardless of their total subscriber count.</a:t>
            </a:r>
          </a:p>
          <a:p>
            <a:pPr marL="342900" indent="-342900">
              <a:lnSpc>
                <a:spcPct val="107000"/>
              </a:lnSpc>
              <a:spcAft>
                <a:spcPts val="800"/>
              </a:spcAft>
              <a:buFont typeface="Wingdings" panose="05000000000000000000" pitchFamily="2" charset="2"/>
              <a:buChar char="q"/>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The variability in new subscribers, as indicated by the spread of data points, suggests that factors other than the total subscriber count may influence the number of new subscribers gained.</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346D704-3D9D-F7B2-CE46-5B33A5292F4B}"/>
              </a:ext>
            </a:extLst>
          </p:cNvPr>
          <p:cNvSpPr txBox="1"/>
          <p:nvPr/>
        </p:nvSpPr>
        <p:spPr>
          <a:xfrm>
            <a:off x="266699" y="281515"/>
            <a:ext cx="11658602"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8. What is the overall trend in subscribers gained in the last 30 days across all channels?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8994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307255" y="184666"/>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9. Are there any outliers in terms of yearly earnings from YouTube channels?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5EF28B5F-A5C4-D945-06B2-D0E507516244}"/>
              </a:ext>
            </a:extLst>
          </p:cNvPr>
          <p:cNvSpPr txBox="1"/>
          <p:nvPr/>
        </p:nvSpPr>
        <p:spPr>
          <a:xfrm>
            <a:off x="10028903" y="6002188"/>
            <a:ext cx="2163097"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Lowest yearly earnings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6B1318A7-ED2D-A9AE-4FE8-603965EF8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061" y="842746"/>
            <a:ext cx="5184658" cy="4096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BB71736-7C0D-096A-4291-FC470B296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1923" y="3965097"/>
            <a:ext cx="3972997" cy="27082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D204FA73-7C7F-3106-31E9-EB7053E04B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281" y="884333"/>
            <a:ext cx="3874871" cy="2896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395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427700" y="366623"/>
            <a:ext cx="11066210" cy="612475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eaLnBrk="0" fontAlgn="base" hangingPunct="0">
              <a:spcBef>
                <a:spcPct val="0"/>
              </a:spcBef>
              <a:spcAft>
                <a:spcPct val="0"/>
              </a:spcAft>
            </a:pPr>
            <a:r>
              <a:rPr lang="en-US" altLang="en-US" sz="2800" b="1" dirty="0">
                <a:solidFill>
                  <a:srgbClr val="FF0000"/>
                </a:solidFill>
                <a:latin typeface="Arial Rounded MT Bold" panose="020F0704030504030204" pitchFamily="34" charset="0"/>
              </a:rPr>
              <a:t>Dataset Overview</a:t>
            </a:r>
            <a:r>
              <a:rPr lang="en-US" altLang="en-US" sz="2800" dirty="0">
                <a:solidFill>
                  <a:srgbClr val="FF0000"/>
                </a:solidFill>
                <a:latin typeface="Arial Rounded MT Bold" panose="020F0704030504030204" pitchFamily="34" charset="0"/>
              </a:rPr>
              <a:t>:</a:t>
            </a:r>
          </a:p>
          <a:p>
            <a:pPr lvl="0" eaLnBrk="0" fontAlgn="base" hangingPunct="0">
              <a:spcBef>
                <a:spcPct val="0"/>
              </a:spcBef>
              <a:spcAft>
                <a:spcPct val="0"/>
              </a:spcAft>
              <a:buFontTx/>
              <a:buChar char="•"/>
            </a:pPr>
            <a:r>
              <a:rPr lang="en-US" altLang="en-US" sz="2800" dirty="0">
                <a:solidFill>
                  <a:schemeClr val="bg1"/>
                </a:solidFill>
                <a:latin typeface="Bahnschrift" panose="020B0502040204020203" pitchFamily="34" charset="0"/>
              </a:rPr>
              <a:t>This dataset focuses on prominent YouTube channels, offering a comprehensive look into their performance metrics and contextual data.</a:t>
            </a:r>
          </a:p>
          <a:p>
            <a:pPr lvl="0" eaLnBrk="0" fontAlgn="base" hangingPunct="0">
              <a:spcBef>
                <a:spcPct val="0"/>
              </a:spcBef>
              <a:spcAft>
                <a:spcPct val="0"/>
              </a:spcAft>
              <a:buFontTx/>
              <a:buChar char="•"/>
            </a:pPr>
            <a:r>
              <a:rPr lang="en-US" altLang="en-US" sz="2800" dirty="0">
                <a:solidFill>
                  <a:schemeClr val="bg1"/>
                </a:solidFill>
                <a:latin typeface="Bahnschrift" panose="020B0502040204020203" pitchFamily="34" charset="0"/>
              </a:rPr>
              <a:t>It's designed for deep analysis and insights into the top creators on the platform.</a:t>
            </a:r>
          </a:p>
          <a:p>
            <a:pPr lvl="0" eaLnBrk="0" fontAlgn="base" hangingPunct="0">
              <a:spcBef>
                <a:spcPct val="0"/>
              </a:spcBef>
              <a:spcAft>
                <a:spcPct val="0"/>
              </a:spcAft>
              <a:buFontTx/>
              <a:buChar char="•"/>
            </a:pPr>
            <a:endParaRPr lang="en-US" altLang="en-US" sz="2800" dirty="0">
              <a:solidFill>
                <a:schemeClr val="bg1"/>
              </a:solidFill>
              <a:latin typeface="Arial" panose="020B0604020202020204" pitchFamily="34" charset="0"/>
            </a:endParaRPr>
          </a:p>
          <a:p>
            <a:pPr lvl="0" eaLnBrk="0" fontAlgn="base" hangingPunct="0">
              <a:spcBef>
                <a:spcPct val="0"/>
              </a:spcBef>
              <a:spcAft>
                <a:spcPct val="0"/>
              </a:spcAft>
            </a:pPr>
            <a:r>
              <a:rPr lang="en-US" altLang="en-US" sz="2800" b="1" dirty="0">
                <a:solidFill>
                  <a:srgbClr val="FF0000"/>
                </a:solidFill>
                <a:latin typeface="Arial Rounded MT Bold" panose="020F0704030504030204" pitchFamily="34" charset="0"/>
              </a:rPr>
              <a:t>Content Scope</a:t>
            </a:r>
            <a:r>
              <a:rPr lang="en-US" altLang="en-US" sz="2800" dirty="0">
                <a:solidFill>
                  <a:srgbClr val="FF0000"/>
                </a:solidFill>
                <a:latin typeface="Arial Rounded MT Bold" panose="020F0704030504030204" pitchFamily="34" charset="0"/>
              </a:rPr>
              <a:t>:</a:t>
            </a:r>
          </a:p>
          <a:p>
            <a:pPr lvl="0" eaLnBrk="0" fontAlgn="base" hangingPunct="0">
              <a:spcBef>
                <a:spcPct val="0"/>
              </a:spcBef>
              <a:spcAft>
                <a:spcPct val="0"/>
              </a:spcAft>
              <a:buFontTx/>
              <a:buChar char="•"/>
            </a:pPr>
            <a:r>
              <a:rPr lang="en-US" altLang="en-US" sz="2800" dirty="0">
                <a:solidFill>
                  <a:schemeClr val="bg1"/>
                </a:solidFill>
                <a:latin typeface="Bahnschrift" panose="020B0502040204020203" pitchFamily="34" charset="0"/>
              </a:rPr>
              <a:t>The dataset includes essential metrics such as subscriber counts, total video views, upload frequency, country of origin, and earnings estimates for each YouTube channel.</a:t>
            </a:r>
          </a:p>
          <a:p>
            <a:pPr lvl="0" eaLnBrk="0" fontAlgn="base" hangingPunct="0">
              <a:spcBef>
                <a:spcPct val="0"/>
              </a:spcBef>
              <a:spcAft>
                <a:spcPct val="0"/>
              </a:spcAft>
              <a:buFontTx/>
              <a:buChar char="•"/>
            </a:pPr>
            <a:r>
              <a:rPr lang="en-US" altLang="en-US" sz="2800" dirty="0">
                <a:solidFill>
                  <a:schemeClr val="bg1"/>
                </a:solidFill>
                <a:latin typeface="Bahnschrift" panose="020B0502040204020203" pitchFamily="34" charset="0"/>
              </a:rPr>
              <a:t>Additional demographic and economic indicators for the channel's originating country provide context for analysis.</a:t>
            </a:r>
            <a:endParaRPr lang="en-IN" altLang="en-US" sz="2800" dirty="0">
              <a:solidFill>
                <a:schemeClr val="bg1"/>
              </a:solidFill>
              <a:latin typeface="Bahnschrift" panose="020B0502040204020203" pitchFamily="34" charset="0"/>
            </a:endParaRPr>
          </a:p>
          <a:p>
            <a:pPr lvl="0" eaLnBrk="0" fontAlgn="base" hangingPunct="0">
              <a:spcBef>
                <a:spcPct val="0"/>
              </a:spcBef>
              <a:spcAft>
                <a:spcPct val="0"/>
              </a:spcAft>
              <a:buFontTx/>
              <a:buChar char="•"/>
            </a:pPr>
            <a:endParaRPr lang="en-US" altLang="en-US" sz="2800" dirty="0">
              <a:solidFill>
                <a:schemeClr val="bg1"/>
              </a:solidFill>
              <a:latin typeface="Arial" panose="020B0604020202020204" pitchFamily="34" charset="0"/>
            </a:endParaRPr>
          </a:p>
        </p:txBody>
      </p:sp>
    </p:spTree>
    <p:extLst>
      <p:ext uri="{BB962C8B-B14F-4D97-AF65-F5344CB8AC3E}">
        <p14:creationId xmlns:p14="http://schemas.microsoft.com/office/powerpoint/2010/main" val="296148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307255" y="184666"/>
            <a:ext cx="11402963" cy="4606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9. Are there any outliers in terms of yearly earnings from YouTube channels?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DD579DA-0D27-616F-C60A-BA0711C31C7F}"/>
              </a:ext>
            </a:extLst>
          </p:cNvPr>
          <p:cNvSpPr txBox="1"/>
          <p:nvPr/>
        </p:nvSpPr>
        <p:spPr>
          <a:xfrm>
            <a:off x="9930580" y="6002188"/>
            <a:ext cx="2261420"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latin typeface="Rockwell" panose="02060603020205020403" pitchFamily="18" charset="0"/>
                <a:ea typeface="Calibri" panose="020F0502020204030204" pitchFamily="34" charset="0"/>
                <a:cs typeface="Times New Roman" panose="02020603050405020304" pitchFamily="18" charset="0"/>
              </a:rPr>
              <a:t>High</a:t>
            </a: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est yearly earnings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7E99C1D0-EE43-D120-4037-ECFA40E3C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085" y="3886495"/>
            <a:ext cx="4031722" cy="2786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FF561FCC-B669-E6EF-2E31-85FE63D38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78" y="829971"/>
            <a:ext cx="3806668" cy="28850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4791B585-391F-F772-0E00-46ECF74875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4432" y="943002"/>
            <a:ext cx="5065786" cy="4096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99998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4" y="845296"/>
            <a:ext cx="11402963" cy="555613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100" dirty="0">
                <a:effectLst/>
                <a:latin typeface="Bahnschrift" panose="020B0502040204020203" pitchFamily="34" charset="0"/>
                <a:ea typeface="Calibri" panose="020F0502020204030204" pitchFamily="34" charset="0"/>
                <a:cs typeface="Times New Roman" panose="02020603050405020304" pitchFamily="18" charset="0"/>
              </a:rPr>
              <a:t>Earnings Range: The middle 50% of channels earn between 10^3 and 10^5.</a:t>
            </a:r>
          </a:p>
          <a:p>
            <a:pPr marL="342900" indent="-342900">
              <a:lnSpc>
                <a:spcPct val="107000"/>
              </a:lnSpc>
              <a:spcAft>
                <a:spcPts val="800"/>
              </a:spcAft>
              <a:buFont typeface="Wingdings" panose="05000000000000000000" pitchFamily="2" charset="2"/>
              <a:buChar char="q"/>
            </a:pPr>
            <a:r>
              <a:rPr lang="en-US" sz="2100" dirty="0">
                <a:effectLst/>
                <a:latin typeface="Bahnschrift" panose="020B0502040204020203" pitchFamily="34" charset="0"/>
                <a:ea typeface="Calibri" panose="020F0502020204030204" pitchFamily="34" charset="0"/>
                <a:cs typeface="Times New Roman" panose="02020603050405020304" pitchFamily="18" charset="0"/>
              </a:rPr>
              <a:t>Significant Outliers: There are channels with earnings as low as 10^−1, which are well below the typical range. The presence of outliers indicates a wide disparity in earnings among channels. There are outliers indicated by points above the upper whisker, extending up to 10^8, which suggests that some channels earn significantly more than the typical range.</a:t>
            </a:r>
          </a:p>
          <a:p>
            <a:pPr marL="342900" indent="-342900">
              <a:lnSpc>
                <a:spcPct val="107000"/>
              </a:lnSpc>
              <a:spcAft>
                <a:spcPts val="800"/>
              </a:spcAft>
              <a:buFont typeface="Wingdings" panose="05000000000000000000" pitchFamily="2" charset="2"/>
              <a:buChar char="q"/>
            </a:pPr>
            <a:r>
              <a:rPr lang="en-US" sz="2100" dirty="0">
                <a:effectLst/>
                <a:latin typeface="Bahnschrift" panose="020B0502040204020203" pitchFamily="34" charset="0"/>
                <a:ea typeface="Calibri" panose="020F0502020204030204" pitchFamily="34" charset="0"/>
                <a:cs typeface="Times New Roman" panose="02020603050405020304" pitchFamily="18" charset="0"/>
              </a:rPr>
              <a:t>Potential Factors: These outliers could be due to factors such as content type, audience size, monetization strategies, or channel activity levels. These outliers represent channels with the highest yearly earnings, far exceeding the average, likely due to factors such as high viewership, strong monetization strategies, or viral content.</a:t>
            </a:r>
          </a:p>
          <a:p>
            <a:pPr>
              <a:lnSpc>
                <a:spcPct val="107000"/>
              </a:lnSpc>
              <a:spcAft>
                <a:spcPts val="800"/>
              </a:spcAft>
            </a:pPr>
            <a:r>
              <a:rPr lang="en-US" sz="2100" dirty="0">
                <a:effectLst/>
                <a:latin typeface="Bahnschrift" panose="020B0502040204020203" pitchFamily="34" charset="0"/>
                <a:ea typeface="Calibri" panose="020F0502020204030204" pitchFamily="34" charset="0"/>
                <a:cs typeface="Times New Roman" panose="02020603050405020304" pitchFamily="18" charset="0"/>
              </a:rPr>
              <a:t>In conclusion, while most channels have earnings within a common range, there’s a notable number of channels earning significantly less, highlighting the competitive and varied nature of content creation on platforms like YouTube. Also, there’s a small number of channels with exceptionally high earnings, highlighting the potential for substantial financial success on platforms like YouTube.</a:t>
            </a: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90330D0-F3F8-C1F1-55AA-449FCACA8F52}"/>
              </a:ext>
            </a:extLst>
          </p:cNvPr>
          <p:cNvSpPr txBox="1"/>
          <p:nvPr/>
        </p:nvSpPr>
        <p:spPr>
          <a:xfrm>
            <a:off x="307255" y="184666"/>
            <a:ext cx="11402963" cy="47596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5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9. Are there any outliers in terms of yearly earnings from YouTube channels?</a:t>
            </a:r>
            <a:endParaRPr lang="en-IN" sz="25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3707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10. What is the distribution of channel creation dates? Is there any trend over time?</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292EF09-3E82-0E52-3C5A-C47392A4E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65" y="4044487"/>
            <a:ext cx="5719629" cy="2760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EB118EE7-44F0-A74D-7133-0DF6A7A17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873" y="1083220"/>
            <a:ext cx="3694546" cy="2801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D7A2E37A-D73D-316B-87CF-4537FA8C6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6292" y="1062472"/>
            <a:ext cx="5903808" cy="5505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0868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4" y="1093279"/>
            <a:ext cx="11402963" cy="541552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100" dirty="0">
                <a:effectLst/>
                <a:latin typeface="Bahnschrift" panose="020B0502040204020203" pitchFamily="34" charset="0"/>
                <a:ea typeface="Calibri" panose="020F0502020204030204" pitchFamily="34" charset="0"/>
                <a:cs typeface="Times New Roman" panose="02020603050405020304" pitchFamily="18" charset="0"/>
              </a:rPr>
              <a:t>There are no significant trends in the channel creation day and month as these are quite evenly distributed amongst the channels in this dataset. This is quite typical and in line with the hypothesis that creation day/month is random and is spread out evenl</a:t>
            </a:r>
            <a:r>
              <a:rPr lang="en-US" sz="2100" dirty="0">
                <a:latin typeface="Bahnschrift" panose="020B0502040204020203" pitchFamily="34" charset="0"/>
                <a:ea typeface="Calibri" panose="020F0502020204030204" pitchFamily="34" charset="0"/>
                <a:cs typeface="Times New Roman" panose="02020603050405020304" pitchFamily="18" charset="0"/>
              </a:rPr>
              <a:t>y.</a:t>
            </a:r>
          </a:p>
          <a:p>
            <a:pPr marL="342900" indent="-342900">
              <a:lnSpc>
                <a:spcPct val="107000"/>
              </a:lnSpc>
              <a:spcAft>
                <a:spcPts val="800"/>
              </a:spcAft>
              <a:buFont typeface="Wingdings" panose="05000000000000000000" pitchFamily="2" charset="2"/>
              <a:buChar char="q"/>
            </a:pPr>
            <a:r>
              <a:rPr lang="en-US" sz="2100" dirty="0">
                <a:effectLst/>
                <a:latin typeface="Bahnschrift" panose="020B0502040204020203" pitchFamily="34" charset="0"/>
                <a:ea typeface="Calibri" panose="020F0502020204030204" pitchFamily="34" charset="0"/>
                <a:cs typeface="Times New Roman" panose="02020603050405020304" pitchFamily="18" charset="0"/>
              </a:rPr>
              <a:t>However, there is </a:t>
            </a:r>
            <a:r>
              <a:rPr lang="en-US" sz="2100" dirty="0">
                <a:latin typeface="Bahnschrift" panose="020B0502040204020203" pitchFamily="34" charset="0"/>
                <a:ea typeface="Calibri" panose="020F0502020204030204" pitchFamily="34" charset="0"/>
                <a:cs typeface="Times New Roman" panose="02020603050405020304" pitchFamily="18" charset="0"/>
              </a:rPr>
              <a:t>a trend in the creation year column.</a:t>
            </a:r>
          </a:p>
          <a:p>
            <a:pPr marL="342900" indent="-342900">
              <a:lnSpc>
                <a:spcPct val="107000"/>
              </a:lnSpc>
              <a:spcAft>
                <a:spcPts val="800"/>
              </a:spcAft>
              <a:buFont typeface="Wingdings" panose="05000000000000000000" pitchFamily="2" charset="2"/>
              <a:buChar char="q"/>
            </a:pPr>
            <a:r>
              <a:rPr lang="en-US" sz="2100" dirty="0">
                <a:effectLst/>
                <a:latin typeface="Bahnschrift" panose="020B0502040204020203" pitchFamily="34" charset="0"/>
                <a:ea typeface="Calibri" panose="020F0502020204030204" pitchFamily="34" charset="0"/>
                <a:cs typeface="Times New Roman" panose="02020603050405020304" pitchFamily="18" charset="0"/>
              </a:rPr>
              <a:t>Initial Growth: Starting from 2005, there is a gradual increase in the number of channels created, reflecting the growing popularity and awareness of YouTube as a platform for content creation.</a:t>
            </a:r>
          </a:p>
          <a:p>
            <a:pPr marL="342900" indent="-342900">
              <a:lnSpc>
                <a:spcPct val="107000"/>
              </a:lnSpc>
              <a:spcAft>
                <a:spcPts val="800"/>
              </a:spcAft>
              <a:buFont typeface="Wingdings" panose="05000000000000000000" pitchFamily="2" charset="2"/>
              <a:buChar char="q"/>
            </a:pPr>
            <a:r>
              <a:rPr lang="en-US" sz="2100" dirty="0">
                <a:effectLst/>
                <a:latin typeface="Bahnschrift" panose="020B0502040204020203" pitchFamily="34" charset="0"/>
                <a:ea typeface="Calibri" panose="020F0502020204030204" pitchFamily="34" charset="0"/>
                <a:cs typeface="Times New Roman" panose="02020603050405020304" pitchFamily="18" charset="0"/>
              </a:rPr>
              <a:t>Peak Creation: Around 2012.5, there is a significant peak with over 140 channels created, possibly influenced by YouTube’s expanding global reach and the introduction of new features that attracted creators.</a:t>
            </a:r>
          </a:p>
          <a:p>
            <a:pPr marL="342900" indent="-342900">
              <a:lnSpc>
                <a:spcPct val="107000"/>
              </a:lnSpc>
              <a:spcAft>
                <a:spcPts val="800"/>
              </a:spcAft>
              <a:buFont typeface="Wingdings" panose="05000000000000000000" pitchFamily="2" charset="2"/>
              <a:buChar char="q"/>
            </a:pPr>
            <a:r>
              <a:rPr lang="en-US" sz="2100" dirty="0">
                <a:effectLst/>
                <a:latin typeface="Bahnschrift" panose="020B0502040204020203" pitchFamily="34" charset="0"/>
                <a:ea typeface="Calibri" panose="020F0502020204030204" pitchFamily="34" charset="0"/>
                <a:cs typeface="Times New Roman" panose="02020603050405020304" pitchFamily="18" charset="0"/>
              </a:rPr>
              <a:t>The peak in 2012.5 could be related to YouTube’s increasing cultural impact and the rise of video as a dominant form of online content.</a:t>
            </a:r>
          </a:p>
          <a:p>
            <a:pPr>
              <a:lnSpc>
                <a:spcPct val="107000"/>
              </a:lnSpc>
              <a:spcAft>
                <a:spcPts val="800"/>
              </a:spcAft>
            </a:pPr>
            <a:r>
              <a:rPr lang="en-US" sz="2100" dirty="0">
                <a:effectLst/>
                <a:latin typeface="Bahnschrift" panose="020B0502040204020203" pitchFamily="34" charset="0"/>
                <a:ea typeface="Calibri" panose="020F0502020204030204" pitchFamily="34" charset="0"/>
                <a:cs typeface="Times New Roman" panose="02020603050405020304" pitchFamily="18" charset="0"/>
              </a:rPr>
              <a:t>Overall, the trend shows that while interest in creating YouTube channels has fluctuated over time, the platform continues to attract new creators each year.</a:t>
            </a: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BF9FFDE-E13F-BD66-AD1A-4E8C629AC0C0}"/>
              </a:ext>
            </a:extLst>
          </p:cNvPr>
          <p:cNvSpPr txBox="1"/>
          <p:nvPr/>
        </p:nvSpPr>
        <p:spPr>
          <a:xfrm>
            <a:off x="307254" y="118734"/>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10.  What is the distribution of channel creation dates? Is there any trend over time?</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0379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11. Is there a relationship between gross tertiary education enrollment and the number of YouTube channels in a country?</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0568AD8-64A8-293C-3EC0-DF39B37D8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65" y="1093279"/>
            <a:ext cx="6309855" cy="3866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59DAA91-E1FC-1850-3E07-9539FE2C80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4585" y="2515423"/>
            <a:ext cx="5512684" cy="41707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91983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4" y="1081001"/>
            <a:ext cx="11629107" cy="56046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On the basis o</a:t>
            </a:r>
            <a:r>
              <a:rPr lang="en-US" sz="2400" dirty="0">
                <a:latin typeface="Bahnschrift" panose="020B0502040204020203" pitchFamily="34" charset="0"/>
                <a:ea typeface="Calibri" panose="020F0502020204030204" pitchFamily="34" charset="0"/>
                <a:cs typeface="Times New Roman" panose="02020603050405020304" pitchFamily="18" charset="0"/>
              </a:rPr>
              <a:t>f the reg plot, we can say that although clear trends are not visible, we can still give some concrete conclusions about this data.</a:t>
            </a:r>
          </a:p>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Education and Digital Engagement: The general trend suggests that countries with higher education enrollment percentages tend to have more YouTube channels, possibly reflecting a more digitally engaged population.</a:t>
            </a:r>
          </a:p>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Outliers: Some countries with a high number of YouTube channels do not have correspondingly high tertiary education enrollment, which could be due to cultural, economic, or policy factors that encourage content creation.</a:t>
            </a:r>
          </a:p>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Confidence Interval: The widening confidence interval at higher channel counts suggests greater variability and less predictability in the relationship at these levels.</a:t>
            </a:r>
          </a:p>
          <a:p>
            <a:pPr>
              <a:lnSpc>
                <a:spcPct val="107000"/>
              </a:lnSpc>
              <a:spcAft>
                <a:spcPts val="800"/>
              </a:spcAft>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The outliers highlight that while education may be a factor, it is not the sole determinant of YouTube channel creation, and other influences must be considered.</a:t>
            </a: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7C17537-D9E1-CFD3-80A5-3E63BC600601}"/>
              </a:ext>
            </a:extLst>
          </p:cNvPr>
          <p:cNvSpPr txBox="1"/>
          <p:nvPr/>
        </p:nvSpPr>
        <p:spPr>
          <a:xfrm>
            <a:off x="307255" y="52801"/>
            <a:ext cx="11629106"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11. Is there a relationship between gross tertiary education enrollment and the number of YouTube channels in a country?</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1886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12. How does the unemployment rate vary among the top 10 countries with the highest number of YouTube channels?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49D7593-444A-D108-B986-B3CB19B44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955" y="1111335"/>
            <a:ext cx="10107562" cy="5543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0411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4" y="1081001"/>
            <a:ext cx="11629107" cy="56046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No Direct Correlation: The graph shows no direct correlation between the number of YouTube channels and the unemployment rate within these countries.</a:t>
            </a:r>
          </a:p>
          <a:p>
            <a:pPr marL="342900" indent="-342900">
              <a:lnSpc>
                <a:spcPct val="107000"/>
              </a:lnSpc>
              <a:spcAft>
                <a:spcPts val="800"/>
              </a:spcAft>
              <a:buFont typeface="Wingdings" panose="05000000000000000000" pitchFamily="2" charset="2"/>
              <a:buChar char="q"/>
            </a:pPr>
            <a:r>
              <a:rPr lang="en-US" sz="2400" dirty="0">
                <a:latin typeface="Bahnschrift" panose="020B0502040204020203" pitchFamily="34" charset="0"/>
                <a:ea typeface="Calibri" panose="020F0502020204030204" pitchFamily="34" charset="0"/>
                <a:cs typeface="Times New Roman" panose="02020603050405020304" pitchFamily="18" charset="0"/>
              </a:rPr>
              <a:t>The US has a higher unemployment rate as compared to Brazil, also has more number of channels. But then Spain also has a highest unemployment rate than Brazil and still has lesser number of YT channels, showing no clear trend.</a:t>
            </a:r>
          </a:p>
          <a:p>
            <a:pPr marL="342900" indent="-342900">
              <a:lnSpc>
                <a:spcPct val="107000"/>
              </a:lnSpc>
              <a:spcAft>
                <a:spcPts val="800"/>
              </a:spcAft>
              <a:buFont typeface="Wingdings" panose="05000000000000000000" pitchFamily="2" charset="2"/>
              <a:buChar char="q"/>
            </a:pPr>
            <a:r>
              <a:rPr lang="en-US" sz="2400" dirty="0">
                <a:latin typeface="Bahnschrift" panose="020B0502040204020203" pitchFamily="34" charset="0"/>
                <a:ea typeface="Calibri" panose="020F0502020204030204" pitchFamily="34" charset="0"/>
                <a:cs typeface="Times New Roman" panose="02020603050405020304" pitchFamily="18" charset="0"/>
              </a:rPr>
              <a:t>Digital Engagement: The number of YouTube channels in a country does not necessarily reflect its economic status as measured by unemployment rates.</a:t>
            </a:r>
          </a:p>
          <a:p>
            <a:pPr marL="342900" indent="-342900">
              <a:lnSpc>
                <a:spcPct val="107000"/>
              </a:lnSpc>
              <a:spcAft>
                <a:spcPts val="800"/>
              </a:spcAft>
              <a:buFont typeface="Wingdings" panose="05000000000000000000" pitchFamily="2" charset="2"/>
              <a:buChar char="q"/>
            </a:pPr>
            <a:r>
              <a:rPr lang="en-US" sz="2400" dirty="0">
                <a:latin typeface="Bahnschrift" panose="020B0502040204020203" pitchFamily="34" charset="0"/>
                <a:ea typeface="Calibri" panose="020F0502020204030204" pitchFamily="34" charset="0"/>
                <a:cs typeface="Times New Roman" panose="02020603050405020304" pitchFamily="18" charset="0"/>
              </a:rPr>
              <a:t>Cultural Influence: Cultural factors and the popularity of digital platforms may play a significant role in the number of channels, independent of economic conditions.</a:t>
            </a:r>
          </a:p>
          <a:p>
            <a:pPr marL="342900" indent="-342900">
              <a:lnSpc>
                <a:spcPct val="107000"/>
              </a:lnSpc>
              <a:spcAft>
                <a:spcPts val="800"/>
              </a:spcAft>
              <a:buFont typeface="Wingdings" panose="05000000000000000000" pitchFamily="2" charset="2"/>
              <a:buChar char="q"/>
            </a:pPr>
            <a:r>
              <a:rPr lang="en-US" sz="2400" dirty="0">
                <a:latin typeface="Bahnschrift" panose="020B0502040204020203" pitchFamily="34" charset="0"/>
                <a:ea typeface="Calibri" panose="020F0502020204030204" pitchFamily="34" charset="0"/>
                <a:cs typeface="Times New Roman" panose="02020603050405020304" pitchFamily="18" charset="0"/>
              </a:rPr>
              <a:t>Economic Factors: While economic challenges like high unemployment can impact digital content creation, they are not the sole determining factor, as seen in the case of India and Spain. </a:t>
            </a:r>
            <a:endParaRPr lang="en-US" sz="2400"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890022B5-F558-F6B3-F4B2-6C193A2667F9}"/>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12. How does the unemployment rate vary among the top 10 countries with the highest number of YouTube channels?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286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184731" y="1947359"/>
            <a:ext cx="5867402" cy="476393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800" dirty="0">
                <a:effectLst/>
                <a:latin typeface="Bahnschrift" panose="020B0502040204020203" pitchFamily="34" charset="0"/>
                <a:ea typeface="Calibri" panose="020F0502020204030204" pitchFamily="34" charset="0"/>
                <a:cs typeface="Times New Roman" panose="02020603050405020304" pitchFamily="18" charset="0"/>
              </a:rPr>
              <a:t>We can use this box plot to understand th</a:t>
            </a:r>
            <a:r>
              <a:rPr lang="en-US" sz="2800" dirty="0">
                <a:latin typeface="Bahnschrift" panose="020B0502040204020203" pitchFamily="34" charset="0"/>
                <a:ea typeface="Calibri" panose="020F0502020204030204" pitchFamily="34" charset="0"/>
                <a:cs typeface="Times New Roman" panose="02020603050405020304" pitchFamily="18" charset="0"/>
              </a:rPr>
              <a:t>e distribution of Urban Population in the various countries included in our </a:t>
            </a:r>
            <a:r>
              <a:rPr lang="en-US" sz="2800" dirty="0" err="1">
                <a:solidFill>
                  <a:srgbClr val="FF0000"/>
                </a:solidFill>
                <a:latin typeface="Bahnschrift" panose="020B0502040204020203" pitchFamily="34" charset="0"/>
                <a:ea typeface="Calibri" panose="020F0502020204030204" pitchFamily="34" charset="0"/>
                <a:cs typeface="Times New Roman" panose="02020603050405020304" pitchFamily="18" charset="0"/>
              </a:rPr>
              <a:t>Youtube</a:t>
            </a:r>
            <a:r>
              <a:rPr lang="en-US" sz="2800" dirty="0">
                <a:latin typeface="Bahnschrift" panose="020B0502040204020203" pitchFamily="34" charset="0"/>
                <a:ea typeface="Calibri" panose="020F0502020204030204" pitchFamily="34" charset="0"/>
                <a:cs typeface="Times New Roman" panose="02020603050405020304" pitchFamily="18" charset="0"/>
              </a:rPr>
              <a:t> Dataset.</a:t>
            </a:r>
            <a:endParaRPr lang="en-US" sz="28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q"/>
            </a:pPr>
            <a:r>
              <a:rPr lang="en-US" sz="2800" dirty="0">
                <a:effectLst/>
                <a:latin typeface="Bahnschrift" panose="020B0502040204020203" pitchFamily="34" charset="0"/>
                <a:ea typeface="Calibri" panose="020F0502020204030204" pitchFamily="34" charset="0"/>
                <a:cs typeface="Times New Roman" panose="02020603050405020304" pitchFamily="18" charset="0"/>
              </a:rPr>
              <a:t>The average Urban Population (%) calculated using the Pandas-mean() function comes out to be </a:t>
            </a:r>
            <a:r>
              <a:rPr lang="en-US" sz="28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70.53</a:t>
            </a:r>
            <a:r>
              <a:rPr lang="en-US" sz="2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 and is quite clearly consistent with th</a:t>
            </a:r>
            <a:r>
              <a:rPr lang="en-US" sz="2800"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e plot.</a:t>
            </a:r>
            <a:endParaRPr lang="en-IN" sz="28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576A441-91CF-D013-CFD0-EF80EA611A7C}"/>
              </a:ext>
            </a:extLst>
          </p:cNvPr>
          <p:cNvSpPr txBox="1"/>
          <p:nvPr/>
        </p:nvSpPr>
        <p:spPr>
          <a:xfrm>
            <a:off x="184731" y="153301"/>
            <a:ext cx="5867402" cy="144405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8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13. What is the average urban population percentage in countries with YouTube channels?</a:t>
            </a:r>
            <a:endParaRPr lang="en-IN" sz="28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F71AB90-F067-7FA3-F38F-2FDF9F9FB2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864" y="1324148"/>
            <a:ext cx="5586581" cy="4209703"/>
          </a:xfrm>
          <a:prstGeom prst="rect">
            <a:avLst/>
          </a:prstGeom>
        </p:spPr>
      </p:pic>
    </p:spTree>
    <p:extLst>
      <p:ext uri="{BB962C8B-B14F-4D97-AF65-F5344CB8AC3E}">
        <p14:creationId xmlns:p14="http://schemas.microsoft.com/office/powerpoint/2010/main" val="4230250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14. Are there any patterns in the distribution of YouTube channels based on latitude and longitude coordinates?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1C73F63-509C-A48F-01D3-4C4FAEB1D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445" y="928841"/>
            <a:ext cx="11338582" cy="59070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7143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19544" y="184666"/>
            <a:ext cx="11577487" cy="65556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eaLnBrk="0" fontAlgn="base" hangingPunct="0">
              <a:spcBef>
                <a:spcPct val="0"/>
              </a:spcBef>
              <a:spcAft>
                <a:spcPct val="0"/>
              </a:spcAft>
            </a:pPr>
            <a:r>
              <a:rPr lang="en-US" altLang="en-US" sz="2100" b="1" dirty="0">
                <a:solidFill>
                  <a:srgbClr val="FF0000"/>
                </a:solidFill>
                <a:latin typeface="Arial Rounded MT Bold" panose="020F0704030504030204" pitchFamily="34" charset="0"/>
              </a:rPr>
              <a:t>Key Columns</a:t>
            </a:r>
            <a:r>
              <a:rPr lang="en-US" altLang="en-US" sz="2100" dirty="0">
                <a:solidFill>
                  <a:srgbClr val="FF0000"/>
                </a:solidFill>
                <a:latin typeface="Arial Rounded MT Bold" panose="020F0704030504030204" pitchFamily="34" charset="0"/>
              </a:rPr>
              <a:t>:</a:t>
            </a:r>
          </a:p>
          <a:p>
            <a:pPr lvl="0" eaLnBrk="0" fontAlgn="base" hangingPunct="0">
              <a:spcBef>
                <a:spcPct val="0"/>
              </a:spcBef>
              <a:spcAft>
                <a:spcPct val="0"/>
              </a:spcAft>
              <a:buFontTx/>
              <a:buChar char="•"/>
            </a:pPr>
            <a:r>
              <a:rPr lang="en-US" altLang="en-US" sz="2100" b="1" dirty="0">
                <a:solidFill>
                  <a:srgbClr val="FF0000"/>
                </a:solidFill>
                <a:latin typeface="Bahnschrift" panose="020B0502040204020203" pitchFamily="34" charset="0"/>
              </a:rPr>
              <a:t>Rank</a:t>
            </a:r>
            <a:r>
              <a:rPr lang="en-US" altLang="en-US" sz="2100" dirty="0">
                <a:solidFill>
                  <a:schemeClr val="bg1"/>
                </a:solidFill>
                <a:latin typeface="Bahnschrift" panose="020B0502040204020203" pitchFamily="34" charset="0"/>
              </a:rPr>
              <a:t>: Position of the YouTube channel based on subscriber count.</a:t>
            </a:r>
          </a:p>
          <a:p>
            <a:pPr lvl="0" eaLnBrk="0" fontAlgn="base" hangingPunct="0">
              <a:spcBef>
                <a:spcPct val="0"/>
              </a:spcBef>
              <a:spcAft>
                <a:spcPct val="0"/>
              </a:spcAft>
              <a:buFontTx/>
              <a:buChar char="•"/>
            </a:pPr>
            <a:r>
              <a:rPr lang="en-US" altLang="en-US" sz="2100" b="1" dirty="0">
                <a:solidFill>
                  <a:srgbClr val="FF0000"/>
                </a:solidFill>
                <a:latin typeface="Bahnschrift" panose="020B0502040204020203" pitchFamily="34" charset="0"/>
              </a:rPr>
              <a:t>Youtuber</a:t>
            </a:r>
            <a:r>
              <a:rPr lang="en-US" altLang="en-US" sz="2100" dirty="0">
                <a:solidFill>
                  <a:schemeClr val="bg1"/>
                </a:solidFill>
                <a:latin typeface="Bahnschrift" panose="020B0502040204020203" pitchFamily="34" charset="0"/>
              </a:rPr>
              <a:t>: Name of the YouTube channel.</a:t>
            </a:r>
          </a:p>
          <a:p>
            <a:pPr lvl="0" eaLnBrk="0" fontAlgn="base" hangingPunct="0">
              <a:spcBef>
                <a:spcPct val="0"/>
              </a:spcBef>
              <a:spcAft>
                <a:spcPct val="0"/>
              </a:spcAft>
              <a:buFontTx/>
              <a:buChar char="•"/>
            </a:pPr>
            <a:r>
              <a:rPr lang="en-US" altLang="en-US" sz="2100" b="1" dirty="0">
                <a:solidFill>
                  <a:srgbClr val="FF0000"/>
                </a:solidFill>
                <a:latin typeface="Bahnschrift" panose="020B0502040204020203" pitchFamily="34" charset="0"/>
              </a:rPr>
              <a:t>subscribers</a:t>
            </a:r>
            <a:r>
              <a:rPr lang="en-US" altLang="en-US" sz="2100" dirty="0">
                <a:solidFill>
                  <a:schemeClr val="bg1"/>
                </a:solidFill>
                <a:latin typeface="Bahnschrift" panose="020B0502040204020203" pitchFamily="34" charset="0"/>
              </a:rPr>
              <a:t>: Number of subscribers to the channel.</a:t>
            </a:r>
          </a:p>
          <a:p>
            <a:pPr lvl="0" eaLnBrk="0" fontAlgn="base" hangingPunct="0">
              <a:spcBef>
                <a:spcPct val="0"/>
              </a:spcBef>
              <a:spcAft>
                <a:spcPct val="0"/>
              </a:spcAft>
              <a:buFontTx/>
              <a:buChar char="•"/>
            </a:pPr>
            <a:r>
              <a:rPr lang="en-US" altLang="en-US" sz="2100" b="1" dirty="0">
                <a:solidFill>
                  <a:srgbClr val="FF0000"/>
                </a:solidFill>
                <a:latin typeface="Bahnschrift" panose="020B0502040204020203" pitchFamily="34" charset="0"/>
              </a:rPr>
              <a:t>video views</a:t>
            </a:r>
            <a:r>
              <a:rPr lang="en-US" altLang="en-US" sz="2100" dirty="0">
                <a:solidFill>
                  <a:schemeClr val="bg1"/>
                </a:solidFill>
                <a:latin typeface="Bahnschrift" panose="020B0502040204020203" pitchFamily="34" charset="0"/>
              </a:rPr>
              <a:t>: Total views across all videos on the channel.</a:t>
            </a:r>
          </a:p>
          <a:p>
            <a:pPr lvl="0" eaLnBrk="0" fontAlgn="base" hangingPunct="0">
              <a:spcBef>
                <a:spcPct val="0"/>
              </a:spcBef>
              <a:spcAft>
                <a:spcPct val="0"/>
              </a:spcAft>
              <a:buFontTx/>
              <a:buChar char="•"/>
            </a:pPr>
            <a:r>
              <a:rPr lang="en-US" altLang="en-US" sz="2100" b="1" dirty="0">
                <a:solidFill>
                  <a:srgbClr val="FF0000"/>
                </a:solidFill>
                <a:latin typeface="Bahnschrift" panose="020B0502040204020203" pitchFamily="34" charset="0"/>
              </a:rPr>
              <a:t>category</a:t>
            </a:r>
            <a:r>
              <a:rPr lang="en-US" altLang="en-US" sz="2100" dirty="0">
                <a:solidFill>
                  <a:schemeClr val="bg1"/>
                </a:solidFill>
                <a:latin typeface="Bahnschrift" panose="020B0502040204020203" pitchFamily="34" charset="0"/>
              </a:rPr>
              <a:t>: Category or niche of the channel.</a:t>
            </a:r>
          </a:p>
          <a:p>
            <a:pPr lvl="0" eaLnBrk="0" fontAlgn="base" hangingPunct="0">
              <a:spcBef>
                <a:spcPct val="0"/>
              </a:spcBef>
              <a:spcAft>
                <a:spcPct val="0"/>
              </a:spcAft>
              <a:buFontTx/>
              <a:buChar char="•"/>
            </a:pPr>
            <a:r>
              <a:rPr lang="en-US" altLang="en-US" sz="2100" b="1" dirty="0">
                <a:solidFill>
                  <a:srgbClr val="FF0000"/>
                </a:solidFill>
                <a:latin typeface="Bahnschrift" panose="020B0502040204020203" pitchFamily="34" charset="0"/>
              </a:rPr>
              <a:t>Country</a:t>
            </a:r>
            <a:r>
              <a:rPr lang="en-US" altLang="en-US" sz="2100" dirty="0">
                <a:solidFill>
                  <a:schemeClr val="bg1"/>
                </a:solidFill>
                <a:latin typeface="Bahnschrift" panose="020B0502040204020203" pitchFamily="34" charset="0"/>
              </a:rPr>
              <a:t>: Country where the YouTube channel originates.</a:t>
            </a:r>
          </a:p>
          <a:p>
            <a:pPr lvl="0" eaLnBrk="0" fontAlgn="base" hangingPunct="0">
              <a:spcBef>
                <a:spcPct val="0"/>
              </a:spcBef>
              <a:spcAft>
                <a:spcPct val="0"/>
              </a:spcAft>
              <a:buFontTx/>
              <a:buChar char="•"/>
            </a:pPr>
            <a:r>
              <a:rPr lang="en-US" altLang="en-US" sz="2100" b="1" dirty="0" err="1">
                <a:solidFill>
                  <a:srgbClr val="FF0000"/>
                </a:solidFill>
                <a:latin typeface="Bahnschrift" panose="020B0502040204020203" pitchFamily="34" charset="0"/>
              </a:rPr>
              <a:t>channel_type</a:t>
            </a:r>
            <a:r>
              <a:rPr lang="en-US" altLang="en-US" sz="2100" dirty="0">
                <a:solidFill>
                  <a:schemeClr val="bg1"/>
                </a:solidFill>
                <a:latin typeface="Bahnschrift" panose="020B0502040204020203" pitchFamily="34" charset="0"/>
              </a:rPr>
              <a:t>: Type of the YouTube channel.</a:t>
            </a:r>
          </a:p>
          <a:p>
            <a:pPr lvl="0" eaLnBrk="0" fontAlgn="base" hangingPunct="0">
              <a:spcBef>
                <a:spcPct val="0"/>
              </a:spcBef>
              <a:spcAft>
                <a:spcPct val="0"/>
              </a:spcAft>
              <a:buFontTx/>
              <a:buChar char="•"/>
            </a:pPr>
            <a:r>
              <a:rPr lang="en-US" altLang="en-US" sz="2100" b="1" dirty="0">
                <a:solidFill>
                  <a:srgbClr val="FF0000"/>
                </a:solidFill>
                <a:latin typeface="Bahnschrift" panose="020B0502040204020203" pitchFamily="34" charset="0"/>
              </a:rPr>
              <a:t>uploads</a:t>
            </a:r>
            <a:r>
              <a:rPr lang="en-US" altLang="en-US" sz="2100" dirty="0">
                <a:solidFill>
                  <a:schemeClr val="bg1"/>
                </a:solidFill>
                <a:latin typeface="Bahnschrift" panose="020B0502040204020203" pitchFamily="34" charset="0"/>
              </a:rPr>
              <a:t>: Total number of videos uploaded on the channel.</a:t>
            </a:r>
          </a:p>
          <a:p>
            <a:pPr lvl="0" eaLnBrk="0" fontAlgn="base" hangingPunct="0">
              <a:spcBef>
                <a:spcPct val="0"/>
              </a:spcBef>
              <a:spcAft>
                <a:spcPct val="0"/>
              </a:spcAft>
              <a:buFontTx/>
              <a:buChar char="•"/>
            </a:pPr>
            <a:r>
              <a:rPr lang="en-US" altLang="en-US" sz="2100" b="1" dirty="0" err="1">
                <a:solidFill>
                  <a:srgbClr val="FF0000"/>
                </a:solidFill>
                <a:latin typeface="Bahnschrift" panose="020B0502040204020203" pitchFamily="34" charset="0"/>
              </a:rPr>
              <a:t>lowest_monthly_earnings</a:t>
            </a:r>
            <a:r>
              <a:rPr lang="en-US" altLang="en-US" sz="2100" dirty="0">
                <a:solidFill>
                  <a:srgbClr val="FF0000"/>
                </a:solidFill>
                <a:latin typeface="Bahnschrift" panose="020B0502040204020203" pitchFamily="34" charset="0"/>
              </a:rPr>
              <a:t>, </a:t>
            </a:r>
            <a:r>
              <a:rPr lang="en-US" altLang="en-US" sz="2100" b="1" dirty="0" err="1">
                <a:solidFill>
                  <a:srgbClr val="FF0000"/>
                </a:solidFill>
                <a:latin typeface="Bahnschrift" panose="020B0502040204020203" pitchFamily="34" charset="0"/>
              </a:rPr>
              <a:t>highest_monthly_earnings</a:t>
            </a:r>
            <a:r>
              <a:rPr lang="en-US" altLang="en-US" sz="2100" dirty="0">
                <a:solidFill>
                  <a:schemeClr val="bg1"/>
                </a:solidFill>
                <a:latin typeface="Bahnschrift" panose="020B0502040204020203" pitchFamily="34" charset="0"/>
              </a:rPr>
              <a:t>: Estimated monthly earnings range from the channel.</a:t>
            </a:r>
          </a:p>
          <a:p>
            <a:pPr lvl="0" eaLnBrk="0" fontAlgn="base" hangingPunct="0">
              <a:spcBef>
                <a:spcPct val="0"/>
              </a:spcBef>
              <a:spcAft>
                <a:spcPct val="0"/>
              </a:spcAft>
              <a:buFontTx/>
              <a:buChar char="•"/>
            </a:pPr>
            <a:r>
              <a:rPr lang="en-US" altLang="en-US" sz="2100" b="1" dirty="0" err="1">
                <a:solidFill>
                  <a:srgbClr val="FF0000"/>
                </a:solidFill>
                <a:latin typeface="Bahnschrift" panose="020B0502040204020203" pitchFamily="34" charset="0"/>
              </a:rPr>
              <a:t>lowest_yearly_earnings</a:t>
            </a:r>
            <a:r>
              <a:rPr lang="en-US" altLang="en-US" sz="2100" dirty="0">
                <a:solidFill>
                  <a:srgbClr val="FF0000"/>
                </a:solidFill>
                <a:latin typeface="Bahnschrift" panose="020B0502040204020203" pitchFamily="34" charset="0"/>
              </a:rPr>
              <a:t>, </a:t>
            </a:r>
            <a:r>
              <a:rPr lang="en-US" altLang="en-US" sz="2100" b="1" dirty="0" err="1">
                <a:solidFill>
                  <a:srgbClr val="FF0000"/>
                </a:solidFill>
                <a:latin typeface="Bahnschrift" panose="020B0502040204020203" pitchFamily="34" charset="0"/>
              </a:rPr>
              <a:t>highest_yearly_earnings</a:t>
            </a:r>
            <a:r>
              <a:rPr lang="en-US" altLang="en-US" sz="2100" dirty="0">
                <a:solidFill>
                  <a:schemeClr val="bg1"/>
                </a:solidFill>
                <a:latin typeface="Bahnschrift" panose="020B0502040204020203" pitchFamily="34" charset="0"/>
              </a:rPr>
              <a:t>: Estimated yearly earnings range from the channel.</a:t>
            </a:r>
          </a:p>
          <a:p>
            <a:pPr lvl="0" eaLnBrk="0" fontAlgn="base" hangingPunct="0">
              <a:spcBef>
                <a:spcPct val="0"/>
              </a:spcBef>
              <a:spcAft>
                <a:spcPct val="0"/>
              </a:spcAft>
              <a:buFontTx/>
              <a:buChar char="•"/>
            </a:pPr>
            <a:r>
              <a:rPr lang="en-US" altLang="en-US" sz="2100" b="1" dirty="0">
                <a:solidFill>
                  <a:srgbClr val="FF0000"/>
                </a:solidFill>
                <a:latin typeface="Bahnschrift" panose="020B0502040204020203" pitchFamily="34" charset="0"/>
              </a:rPr>
              <a:t>subscribers_for_last_30_days</a:t>
            </a:r>
            <a:r>
              <a:rPr lang="en-US" altLang="en-US" sz="2100" dirty="0">
                <a:solidFill>
                  <a:schemeClr val="bg1"/>
                </a:solidFill>
                <a:latin typeface="Bahnschrift" panose="020B0502040204020203" pitchFamily="34" charset="0"/>
              </a:rPr>
              <a:t>: Number of new subscribers gained in the last 30 days.</a:t>
            </a:r>
          </a:p>
          <a:p>
            <a:pPr lvl="0" eaLnBrk="0" fontAlgn="base" hangingPunct="0">
              <a:spcBef>
                <a:spcPct val="0"/>
              </a:spcBef>
              <a:spcAft>
                <a:spcPct val="0"/>
              </a:spcAft>
              <a:buFontTx/>
              <a:buChar char="•"/>
            </a:pPr>
            <a:r>
              <a:rPr lang="en-US" altLang="en-US" sz="2100" b="1" dirty="0" err="1">
                <a:solidFill>
                  <a:srgbClr val="FF0000"/>
                </a:solidFill>
                <a:latin typeface="Bahnschrift" panose="020B0502040204020203" pitchFamily="34" charset="0"/>
              </a:rPr>
              <a:t>created_year</a:t>
            </a:r>
            <a:r>
              <a:rPr lang="en-US" altLang="en-US" sz="2100" dirty="0">
                <a:solidFill>
                  <a:srgbClr val="FF0000"/>
                </a:solidFill>
                <a:latin typeface="Bahnschrift" panose="020B0502040204020203" pitchFamily="34" charset="0"/>
              </a:rPr>
              <a:t>, </a:t>
            </a:r>
            <a:r>
              <a:rPr lang="en-US" altLang="en-US" sz="2100" b="1" dirty="0" err="1">
                <a:solidFill>
                  <a:srgbClr val="FF0000"/>
                </a:solidFill>
                <a:latin typeface="Bahnschrift" panose="020B0502040204020203" pitchFamily="34" charset="0"/>
              </a:rPr>
              <a:t>created_month</a:t>
            </a:r>
            <a:r>
              <a:rPr lang="en-US" altLang="en-US" sz="2100" dirty="0">
                <a:solidFill>
                  <a:srgbClr val="FF0000"/>
                </a:solidFill>
                <a:latin typeface="Bahnschrift" panose="020B0502040204020203" pitchFamily="34" charset="0"/>
              </a:rPr>
              <a:t>, </a:t>
            </a:r>
            <a:r>
              <a:rPr lang="en-US" altLang="en-US" sz="2100" b="1" dirty="0" err="1">
                <a:solidFill>
                  <a:srgbClr val="FF0000"/>
                </a:solidFill>
                <a:latin typeface="Bahnschrift" panose="020B0502040204020203" pitchFamily="34" charset="0"/>
              </a:rPr>
              <a:t>created_date</a:t>
            </a:r>
            <a:r>
              <a:rPr lang="en-US" altLang="en-US" sz="2100" dirty="0">
                <a:solidFill>
                  <a:schemeClr val="bg1"/>
                </a:solidFill>
                <a:latin typeface="Bahnschrift" panose="020B0502040204020203" pitchFamily="34" charset="0"/>
              </a:rPr>
              <a:t>: Details about when the YouTube channel was created.</a:t>
            </a:r>
          </a:p>
          <a:p>
            <a:pPr lvl="0" eaLnBrk="0" fontAlgn="base" hangingPunct="0">
              <a:spcBef>
                <a:spcPct val="0"/>
              </a:spcBef>
              <a:spcAft>
                <a:spcPct val="0"/>
              </a:spcAft>
              <a:buFontTx/>
              <a:buChar char="•"/>
            </a:pPr>
            <a:r>
              <a:rPr lang="en-US" altLang="en-US" sz="2100" b="1" dirty="0">
                <a:solidFill>
                  <a:srgbClr val="FF0000"/>
                </a:solidFill>
                <a:latin typeface="Bahnschrift" panose="020B0502040204020203" pitchFamily="34" charset="0"/>
              </a:rPr>
              <a:t>Gross tertiary education enrollment (%)</a:t>
            </a:r>
            <a:r>
              <a:rPr lang="en-US" altLang="en-US" sz="2100" dirty="0">
                <a:solidFill>
                  <a:srgbClr val="FF0000"/>
                </a:solidFill>
                <a:latin typeface="Bahnschrift" panose="020B0502040204020203" pitchFamily="34" charset="0"/>
              </a:rPr>
              <a:t>, </a:t>
            </a:r>
            <a:r>
              <a:rPr lang="en-US" altLang="en-US" sz="2100" b="1" dirty="0">
                <a:solidFill>
                  <a:srgbClr val="FF0000"/>
                </a:solidFill>
                <a:latin typeface="Bahnschrift" panose="020B0502040204020203" pitchFamily="34" charset="0"/>
              </a:rPr>
              <a:t>Population</a:t>
            </a:r>
            <a:r>
              <a:rPr lang="en-US" altLang="en-US" sz="2100" dirty="0">
                <a:solidFill>
                  <a:srgbClr val="FF0000"/>
                </a:solidFill>
                <a:latin typeface="Bahnschrift" panose="020B0502040204020203" pitchFamily="34" charset="0"/>
              </a:rPr>
              <a:t>, </a:t>
            </a:r>
            <a:r>
              <a:rPr lang="en-US" altLang="en-US" sz="2100" b="1" dirty="0">
                <a:solidFill>
                  <a:srgbClr val="FF0000"/>
                </a:solidFill>
                <a:latin typeface="Bahnschrift" panose="020B0502040204020203" pitchFamily="34" charset="0"/>
              </a:rPr>
              <a:t>Unemployment rate</a:t>
            </a:r>
            <a:r>
              <a:rPr lang="en-US" altLang="en-US" sz="2100" dirty="0">
                <a:solidFill>
                  <a:srgbClr val="FF0000"/>
                </a:solidFill>
                <a:latin typeface="Bahnschrift" panose="020B0502040204020203" pitchFamily="34" charset="0"/>
              </a:rPr>
              <a:t>, </a:t>
            </a:r>
            <a:r>
              <a:rPr lang="en-US" altLang="en-US" sz="2100" b="1" dirty="0" err="1">
                <a:solidFill>
                  <a:srgbClr val="FF0000"/>
                </a:solidFill>
                <a:latin typeface="Bahnschrift" panose="020B0502040204020203" pitchFamily="34" charset="0"/>
              </a:rPr>
              <a:t>Urban_population</a:t>
            </a:r>
            <a:r>
              <a:rPr lang="en-US" altLang="en-US" sz="2100" dirty="0">
                <a:solidFill>
                  <a:schemeClr val="bg1"/>
                </a:solidFill>
                <a:latin typeface="Bahnschrift" panose="020B0502040204020203" pitchFamily="34" charset="0"/>
              </a:rPr>
              <a:t>: Socio-economic indicators of the country where the channel originates.</a:t>
            </a:r>
          </a:p>
          <a:p>
            <a:pPr lvl="0" eaLnBrk="0" fontAlgn="base" hangingPunct="0">
              <a:spcBef>
                <a:spcPct val="0"/>
              </a:spcBef>
              <a:spcAft>
                <a:spcPct val="0"/>
              </a:spcAft>
              <a:buFontTx/>
              <a:buChar char="•"/>
            </a:pPr>
            <a:r>
              <a:rPr lang="en-US" altLang="en-US" sz="2100" b="1" dirty="0">
                <a:solidFill>
                  <a:srgbClr val="FF0000"/>
                </a:solidFill>
                <a:latin typeface="Bahnschrift" panose="020B0502040204020203" pitchFamily="34" charset="0"/>
              </a:rPr>
              <a:t>Latitude</a:t>
            </a:r>
            <a:r>
              <a:rPr lang="en-US" altLang="en-US" sz="2100" dirty="0">
                <a:solidFill>
                  <a:srgbClr val="FF0000"/>
                </a:solidFill>
                <a:latin typeface="Bahnschrift" panose="020B0502040204020203" pitchFamily="34" charset="0"/>
              </a:rPr>
              <a:t>, </a:t>
            </a:r>
            <a:r>
              <a:rPr lang="en-US" altLang="en-US" sz="2100" b="1" dirty="0">
                <a:solidFill>
                  <a:srgbClr val="FF0000"/>
                </a:solidFill>
                <a:latin typeface="Bahnschrift" panose="020B0502040204020203" pitchFamily="34" charset="0"/>
              </a:rPr>
              <a:t>Longitude</a:t>
            </a:r>
            <a:r>
              <a:rPr lang="en-US" altLang="en-US" sz="2100" dirty="0">
                <a:solidFill>
                  <a:schemeClr val="bg1"/>
                </a:solidFill>
                <a:latin typeface="Bahnschrift" panose="020B0502040204020203" pitchFamily="34" charset="0"/>
              </a:rPr>
              <a:t>: Geographic coordinates of the country.</a:t>
            </a:r>
          </a:p>
          <a:p>
            <a:pPr lvl="0" eaLnBrk="0" fontAlgn="base" hangingPunct="0">
              <a:spcBef>
                <a:spcPct val="0"/>
              </a:spcBef>
              <a:spcAft>
                <a:spcPct val="0"/>
              </a:spcAft>
            </a:pPr>
            <a:endParaRPr lang="en-US" altLang="en-US" sz="2100" dirty="0">
              <a:solidFill>
                <a:schemeClr val="bg1"/>
              </a:solidFill>
              <a:latin typeface="Arial" panose="020B0604020202020204" pitchFamily="34"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8146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4" y="1081001"/>
            <a:ext cx="11629107" cy="531203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High Concentration Areas: North America, Europe, and India show a high number of YouTube channels.</a:t>
            </a:r>
          </a:p>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Largest Circles: The United States and India have the largest circles, indicating the highest concentration of channels.</a:t>
            </a:r>
          </a:p>
          <a:p>
            <a:pPr marL="342900" indent="-342900">
              <a:lnSpc>
                <a:spcPct val="107000"/>
              </a:lnSpc>
              <a:spcAft>
                <a:spcPts val="800"/>
              </a:spcAft>
              <a:buFont typeface="Wingdings" panose="05000000000000000000" pitchFamily="2" charset="2"/>
              <a:buChar char="q"/>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Lower Presence Regions: Africa, South America, and parts of Asia have smaller circles, suggesting fewer channels.</a:t>
            </a:r>
          </a:p>
          <a:p>
            <a:pPr>
              <a:lnSpc>
                <a:spcPct val="107000"/>
              </a:lnSpc>
              <a:spcAft>
                <a:spcPts val="800"/>
              </a:spcAft>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Internet Accessibility: Regions with better internet access and technology infrastructure have more channels.</a:t>
            </a:r>
          </a:p>
          <a:p>
            <a:pPr>
              <a:lnSpc>
                <a:spcPct val="107000"/>
              </a:lnSpc>
              <a:spcAft>
                <a:spcPts val="800"/>
              </a:spcAft>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Cultural Influence: The density of channels in areas like India suggests cultural factors play a role in content creation.</a:t>
            </a:r>
          </a:p>
          <a:p>
            <a:pPr>
              <a:lnSpc>
                <a:spcPct val="107000"/>
              </a:lnSpc>
              <a:spcAft>
                <a:spcPts val="800"/>
              </a:spcAft>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Economic Factors: Higher GDP per capita regions tend to have more content creators.</a:t>
            </a: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FB84F0F-CFB5-6904-1C62-709A21B7E8FF}"/>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14. Are there any patterns in the distribution of YouTube channels based on latitude and longitude coordinates?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3005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92365" y="52801"/>
            <a:ext cx="12007270"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15. What is the correlation between the number of subscribers and the population of a country?</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004AF52E-3656-0F16-8803-06B5EAE40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65" y="1004275"/>
            <a:ext cx="5850437" cy="580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2191408B-7D81-041B-30AE-7BE4E4790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198" y="1004275"/>
            <a:ext cx="5850437" cy="580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1372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92365" y="52801"/>
            <a:ext cx="12007270"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15. What is the correlation between the number of subscribers and the population of a country?</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99FDDA3-37D5-5446-2ABC-D5DD52512C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64" y="1004273"/>
            <a:ext cx="5850437" cy="5800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AAD9C97D-BDB5-E516-9019-55413C1FD2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199" y="1004274"/>
            <a:ext cx="5850437" cy="5800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77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4" y="1081001"/>
            <a:ext cx="11629107" cy="54944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Subscriber Distribution: Most YouTube channels have a subscriber count that is significantly lower than the country’s population.</a:t>
            </a:r>
          </a:p>
          <a:p>
            <a:pPr marL="342900" indent="-342900">
              <a:lnSpc>
                <a:spcPct val="107000"/>
              </a:lnSpc>
              <a:spcAft>
                <a:spcPts val="800"/>
              </a:spcAft>
              <a:buFont typeface="Wingdings" panose="05000000000000000000" pitchFamily="2" charset="2"/>
              <a:buChar char="q"/>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High Subscriber Rarity: Channels with a very high number of subscribers are rare, indicating a steep drop-off in frequency as subscriber numbers increase.</a:t>
            </a:r>
          </a:p>
          <a:p>
            <a:pPr marL="342900" indent="-342900">
              <a:lnSpc>
                <a:spcPct val="107000"/>
              </a:lnSpc>
              <a:spcAft>
                <a:spcPts val="800"/>
              </a:spcAft>
              <a:buFont typeface="Wingdings" panose="05000000000000000000" pitchFamily="2" charset="2"/>
              <a:buChar char="q"/>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Similar Patterns: Despite cultural and regional differences, the subscriber distribution pattern is consistent across countries, with most channels falling into the lower subscriber count categories.</a:t>
            </a:r>
          </a:p>
          <a:p>
            <a:pPr>
              <a:lnSpc>
                <a:spcPct val="107000"/>
              </a:lnSpc>
              <a:spcAft>
                <a:spcPts val="800"/>
              </a:spcAft>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Growth Potential: There is a large potential for growth in subscriptions within these countries, as the majority of channels have fewer subscribers than the total population.</a:t>
            </a:r>
          </a:p>
          <a:p>
            <a:pPr>
              <a:lnSpc>
                <a:spcPct val="107000"/>
              </a:lnSpc>
              <a:spcAft>
                <a:spcPts val="800"/>
              </a:spcAft>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Quality or Marketing: The few channels with extremely high subscriber counts may indicate either superior content quality or more effective marketing strategies.</a:t>
            </a:r>
          </a:p>
          <a:p>
            <a:pPr>
              <a:lnSpc>
                <a:spcPct val="107000"/>
              </a:lnSpc>
              <a:spcAft>
                <a:spcPts val="800"/>
              </a:spcAft>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Common Viewer Behavior: The similarities in patterns suggest that viewer behavior and channel subscription dynamics are common across different national contexts.</a:t>
            </a: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7DE7D3AA-A670-5241-CA55-C32242228B50}"/>
              </a:ext>
            </a:extLst>
          </p:cNvPr>
          <p:cNvSpPr txBox="1"/>
          <p:nvPr/>
        </p:nvSpPr>
        <p:spPr>
          <a:xfrm>
            <a:off x="92365" y="52801"/>
            <a:ext cx="12007270"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15. What is the correlation between the number of subscribers and the population of a country?</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8053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16. How do the top 10 countries with the highest number of YouTube channels compare in terms of their total population?</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C123DC0-5446-6B42-9D5C-3608D5310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620" y="1033260"/>
            <a:ext cx="8238760" cy="5824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8937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4" y="1081001"/>
            <a:ext cx="11629107" cy="559704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Population vs. Channels: There’s no direct correlation between a country’s population size and the number of YouTube channels.</a:t>
            </a:r>
          </a:p>
          <a:p>
            <a:pPr marL="342900" indent="-342900">
              <a:lnSpc>
                <a:spcPct val="107000"/>
              </a:lnSpc>
              <a:spcAft>
                <a:spcPts val="800"/>
              </a:spcAft>
              <a:buFont typeface="Wingdings" panose="05000000000000000000" pitchFamily="2" charset="2"/>
              <a:buChar char="q"/>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Cultural and Internet Impact: Cultural factors and internet accessibility may influence the number of channels in countries with smaller populations.</a:t>
            </a:r>
          </a:p>
          <a:p>
            <a:pPr marL="342900" indent="-342900">
              <a:lnSpc>
                <a:spcPct val="107000"/>
              </a:lnSpc>
              <a:spcAft>
                <a:spcPts val="800"/>
              </a:spcAft>
              <a:buFont typeface="Wingdings" panose="05000000000000000000" pitchFamily="2" charset="2"/>
              <a:buChar char="q"/>
            </a:pPr>
            <a:r>
              <a:rPr lang="en-US" sz="2300" dirty="0">
                <a:latin typeface="Bahnschrift" panose="020B0502040204020203" pitchFamily="34" charset="0"/>
                <a:ea typeface="Calibri" panose="020F0502020204030204" pitchFamily="34" charset="0"/>
                <a:cs typeface="Times New Roman" panose="02020603050405020304" pitchFamily="18" charset="0"/>
              </a:rPr>
              <a:t>Examples from the graph :</a:t>
            </a:r>
          </a:p>
          <a:p>
            <a:pPr marL="342900" indent="-342900">
              <a:lnSpc>
                <a:spcPct val="107000"/>
              </a:lnSpc>
              <a:spcAft>
                <a:spcPts val="800"/>
              </a:spcAft>
              <a:buFont typeface="Arial" panose="020B0604020202020204" pitchFamily="34" charset="0"/>
              <a:buChar char="•"/>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Brazil’s Dominance: Brazil has a significantly higher number of YouTube channels relative to its population (relative to other countries).</a:t>
            </a:r>
          </a:p>
          <a:p>
            <a:pPr marL="342900" indent="-342900">
              <a:lnSpc>
                <a:spcPct val="107000"/>
              </a:lnSpc>
              <a:spcAft>
                <a:spcPts val="800"/>
              </a:spcAft>
              <a:buFont typeface="Arial" panose="020B0604020202020204" pitchFamily="34" charset="0"/>
              <a:buChar char="•"/>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India’s Contrast: Despite India’s large population, the number of YouTube channels is comparatively low.</a:t>
            </a:r>
          </a:p>
          <a:p>
            <a:pPr marL="342900" indent="-342900">
              <a:lnSpc>
                <a:spcPct val="107000"/>
              </a:lnSpc>
              <a:spcAft>
                <a:spcPts val="800"/>
              </a:spcAft>
              <a:buFont typeface="Arial" panose="020B0604020202020204" pitchFamily="34" charset="0"/>
              <a:buChar char="•"/>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Balanced Ratios: South Korea and Thailand show a more balanced ratio between the number of channels and population.</a:t>
            </a:r>
          </a:p>
          <a:p>
            <a:pPr marL="342900" indent="-342900">
              <a:lnSpc>
                <a:spcPct val="107000"/>
              </a:lnSpc>
              <a:spcAft>
                <a:spcPts val="800"/>
              </a:spcAft>
              <a:buFont typeface="Arial" panose="020B0604020202020204" pitchFamily="34" charset="0"/>
              <a:buChar char="•"/>
            </a:pPr>
            <a:r>
              <a:rPr lang="en-US" sz="2300" dirty="0">
                <a:effectLst/>
                <a:latin typeface="Bahnschrift" panose="020B0502040204020203" pitchFamily="34" charset="0"/>
                <a:ea typeface="Calibri" panose="020F0502020204030204" pitchFamily="34" charset="0"/>
                <a:cs typeface="Times New Roman" panose="02020603050405020304" pitchFamily="18" charset="0"/>
              </a:rPr>
              <a:t>Low Channel Count: Russia and Mexico have a lower number of YouTube channels compared to their populations.</a:t>
            </a: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F5D940D-3E39-1E45-F300-14C4891969ED}"/>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16. How do the top 10 countries with the highest number of YouTube channels compare in terms of their total population?</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2276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17. Is there a correlation between the number of subscribers gained in the last 30 days and the unemployment rate in a country?</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986BEB7-BFCD-4508-D947-1536A66E9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788" y="961414"/>
            <a:ext cx="7554424" cy="5820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2076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4" y="1081001"/>
            <a:ext cx="11629107" cy="51930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3000" dirty="0">
                <a:effectLst/>
                <a:latin typeface="Bahnschrift" panose="020B0502040204020203" pitchFamily="34" charset="0"/>
                <a:ea typeface="Calibri" panose="020F0502020204030204" pitchFamily="34" charset="0"/>
                <a:cs typeface="Times New Roman" panose="02020603050405020304" pitchFamily="18" charset="0"/>
              </a:rPr>
              <a:t>Weak Correlation: The flat regression line suggests a weak correlation between the number of new subscribers and the unemployment rate.</a:t>
            </a:r>
          </a:p>
          <a:p>
            <a:pPr marL="342900" indent="-342900">
              <a:lnSpc>
                <a:spcPct val="107000"/>
              </a:lnSpc>
              <a:spcAft>
                <a:spcPts val="800"/>
              </a:spcAft>
              <a:buFont typeface="Wingdings" panose="05000000000000000000" pitchFamily="2" charset="2"/>
              <a:buChar char="q"/>
            </a:pPr>
            <a:r>
              <a:rPr lang="en-US" sz="3000" dirty="0">
                <a:effectLst/>
                <a:latin typeface="Bahnschrift" panose="020B0502040204020203" pitchFamily="34" charset="0"/>
                <a:ea typeface="Calibri" panose="020F0502020204030204" pitchFamily="34" charset="0"/>
                <a:cs typeface="Times New Roman" panose="02020603050405020304" pitchFamily="18" charset="0"/>
              </a:rPr>
              <a:t>Data Spread: The red dots are scattered across the plot, indicating variability in the relationship.</a:t>
            </a:r>
          </a:p>
          <a:p>
            <a:pPr>
              <a:lnSpc>
                <a:spcPct val="107000"/>
              </a:lnSpc>
              <a:spcAft>
                <a:spcPts val="800"/>
              </a:spcAft>
            </a:pPr>
            <a:r>
              <a:rPr lang="en-US" sz="3000" dirty="0">
                <a:effectLst/>
                <a:latin typeface="Bahnschrift" panose="020B0502040204020203" pitchFamily="34" charset="0"/>
                <a:ea typeface="Calibri" panose="020F0502020204030204" pitchFamily="34" charset="0"/>
                <a:cs typeface="Times New Roman" panose="02020603050405020304" pitchFamily="18" charset="0"/>
              </a:rPr>
              <a:t>Correlation vs. Causation: Even if a trend were observed, it would not necessarily imply that changes in subscriber numbers cause changes in unemployment rates without further investigation. There is no strong evidence of a direct relationship between recent subscriber gains and unemployment rates.</a:t>
            </a: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C0D5D9C-C951-52CD-FD1A-955DBFC1D6D3}"/>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17. Is there a correlation between the number of subscribers gained in the last 30 days and the unemployment rate in a country?</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5728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18.	How does the distribution of video views for the last 30 days vary across different channel types?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35D8AE6-0DE2-12BC-EE37-E8FB9F4BC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0796" y="1093279"/>
            <a:ext cx="8055880" cy="5321819"/>
          </a:xfrm>
          <a:prstGeom prst="rect">
            <a:avLst/>
          </a:prstGeom>
        </p:spPr>
      </p:pic>
    </p:spTree>
    <p:extLst>
      <p:ext uri="{BB962C8B-B14F-4D97-AF65-F5344CB8AC3E}">
        <p14:creationId xmlns:p14="http://schemas.microsoft.com/office/powerpoint/2010/main" val="2134903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18.	How does the distribution of video views for the last 30 days vary across different channel types?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3E0C0DA-B3C3-1EC2-58E4-34329DF13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537" y="986632"/>
            <a:ext cx="6862925" cy="5818567"/>
          </a:xfrm>
          <a:prstGeom prst="rect">
            <a:avLst/>
          </a:prstGeom>
        </p:spPr>
      </p:pic>
    </p:spTree>
    <p:extLst>
      <p:ext uri="{BB962C8B-B14F-4D97-AF65-F5344CB8AC3E}">
        <p14:creationId xmlns:p14="http://schemas.microsoft.com/office/powerpoint/2010/main" val="4054568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6" y="674400"/>
            <a:ext cx="11577487" cy="55092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rgbClr val="FF0000"/>
                </a:solidFill>
                <a:effectLst/>
                <a:latin typeface="Arial" panose="020B0604020202020204" pitchFamily="34" charset="0"/>
              </a:rPr>
              <a:t>Utility</a:t>
            </a:r>
            <a:r>
              <a:rPr kumimoji="0" lang="en-US" altLang="en-US" sz="32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Arial" panose="020B0604020202020204" pitchFamily="34" charset="0"/>
              </a:rPr>
              <a:t>Enables analysis on factors influencing channel success such as demographics, economic conditions, and content strategy.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Arial" panose="020B0604020202020204" pitchFamily="34" charset="0"/>
              </a:rPr>
              <a:t>Offers a rich dataset for research, benchmarking, and comparative analysis within the YouTube ecosystem.</a:t>
            </a: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rgbClr val="FF0000"/>
                </a:solidFill>
                <a:effectLst/>
                <a:latin typeface="Arial" panose="020B0604020202020204" pitchFamily="34" charset="0"/>
              </a:rPr>
              <a:t>Exploration Potential</a:t>
            </a:r>
            <a:r>
              <a:rPr kumimoji="0" lang="en-US" altLang="en-US" sz="32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Arial" panose="020B0604020202020204" pitchFamily="34" charset="0"/>
              </a:rPr>
              <a:t>Facilitates exploration of correlations between variables like subscriber growth and economic factors of the country.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Arial" panose="020B0604020202020204" pitchFamily="34" charset="0"/>
              </a:rPr>
              <a:t>Allows for trend analysis over time since creation and comparison across different channel categories and types.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Arial" panose="020B0604020202020204" pitchFamily="34"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559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94518" y="1093279"/>
            <a:ext cx="11402963" cy="545500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700" dirty="0">
                <a:effectLst/>
                <a:latin typeface="Bahnschrift" panose="020B0502040204020203" pitchFamily="34" charset="0"/>
                <a:ea typeface="Calibri" panose="020F0502020204030204" pitchFamily="34" charset="0"/>
                <a:cs typeface="Times New Roman" panose="02020603050405020304" pitchFamily="18" charset="0"/>
              </a:rPr>
              <a:t>Right-Skewed Distributions: All channel types show right-skewed distributions, indicating most channels have lower view counts.</a:t>
            </a:r>
          </a:p>
          <a:p>
            <a:pPr marL="342900" indent="-342900">
              <a:lnSpc>
                <a:spcPct val="107000"/>
              </a:lnSpc>
              <a:spcAft>
                <a:spcPts val="800"/>
              </a:spcAft>
              <a:buFont typeface="Wingdings" panose="05000000000000000000" pitchFamily="2" charset="2"/>
              <a:buChar char="q"/>
            </a:pPr>
            <a:r>
              <a:rPr lang="en-US" sz="2700" dirty="0">
                <a:effectLst/>
                <a:latin typeface="Bahnschrift" panose="020B0502040204020203" pitchFamily="34" charset="0"/>
                <a:ea typeface="Calibri" panose="020F0502020204030204" pitchFamily="34" charset="0"/>
                <a:cs typeface="Times New Roman" panose="02020603050405020304" pitchFamily="18" charset="0"/>
              </a:rPr>
              <a:t>Music and Entertainment: These categories have a sharp peak at lower view counts, suggesting many channels don’t achieve high viewership.</a:t>
            </a:r>
          </a:p>
          <a:p>
            <a:pPr marL="342900" indent="-342900">
              <a:lnSpc>
                <a:spcPct val="107000"/>
              </a:lnSpc>
              <a:spcAft>
                <a:spcPts val="800"/>
              </a:spcAft>
              <a:buFont typeface="Wingdings" panose="05000000000000000000" pitchFamily="2" charset="2"/>
              <a:buChar char="q"/>
            </a:pPr>
            <a:r>
              <a:rPr lang="en-US" sz="2700" dirty="0">
                <a:effectLst/>
                <a:latin typeface="Bahnschrift" panose="020B0502040204020203" pitchFamily="34" charset="0"/>
                <a:ea typeface="Calibri" panose="020F0502020204030204" pitchFamily="34" charset="0"/>
                <a:cs typeface="Times New Roman" panose="02020603050405020304" pitchFamily="18" charset="0"/>
              </a:rPr>
              <a:t>Education and Film: These categories have a more spread-out distribution, hinting at a better chance for channels to gain higher views.</a:t>
            </a:r>
          </a:p>
          <a:p>
            <a:pPr marL="342900" indent="-342900">
              <a:lnSpc>
                <a:spcPct val="107000"/>
              </a:lnSpc>
              <a:spcAft>
                <a:spcPts val="800"/>
              </a:spcAft>
              <a:buFont typeface="Wingdings" panose="05000000000000000000" pitchFamily="2" charset="2"/>
              <a:buChar char="q"/>
            </a:pPr>
            <a:r>
              <a:rPr lang="en-US" sz="2700" dirty="0">
                <a:effectLst/>
                <a:latin typeface="Bahnschrift" panose="020B0502040204020203" pitchFamily="34" charset="0"/>
                <a:ea typeface="Calibri" panose="020F0502020204030204" pitchFamily="34" charset="0"/>
                <a:cs typeface="Times New Roman" panose="02020603050405020304" pitchFamily="18" charset="0"/>
              </a:rPr>
              <a:t>People Category: Shows greater variability in views, indicating a diverse range of channel success.</a:t>
            </a:r>
          </a:p>
          <a:p>
            <a:pPr marL="342900" indent="-342900">
              <a:lnSpc>
                <a:spcPct val="107000"/>
              </a:lnSpc>
              <a:spcAft>
                <a:spcPts val="800"/>
              </a:spcAft>
              <a:buFont typeface="Wingdings" panose="05000000000000000000" pitchFamily="2" charset="2"/>
              <a:buChar char="q"/>
            </a:pPr>
            <a:r>
              <a:rPr lang="en-US" sz="2700" dirty="0">
                <a:effectLst/>
                <a:latin typeface="Bahnschrift" panose="020B0502040204020203" pitchFamily="34" charset="0"/>
                <a:ea typeface="Calibri" panose="020F0502020204030204" pitchFamily="34" charset="0"/>
                <a:cs typeface="Times New Roman" panose="02020603050405020304" pitchFamily="18" charset="0"/>
              </a:rPr>
              <a:t>Sports Category: Exhibits a bimodal distribution, with peaks at low and high view counts, suggesting distinct groups within the category.</a:t>
            </a: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31A37EE-41AB-74C7-2BE8-FB135B119578}"/>
              </a:ext>
            </a:extLst>
          </p:cNvPr>
          <p:cNvSpPr txBox="1"/>
          <p:nvPr/>
        </p:nvSpPr>
        <p:spPr>
          <a:xfrm>
            <a:off x="394518" y="11254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18.	How does the distribution of video views for the last 30 days vary across different channel types?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13322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94518" y="1093279"/>
            <a:ext cx="11402963" cy="560191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600" dirty="0">
                <a:effectLst/>
                <a:latin typeface="Bahnschrift" panose="020B0502040204020203" pitchFamily="34" charset="0"/>
                <a:ea typeface="Calibri" panose="020F0502020204030204" pitchFamily="34" charset="0"/>
                <a:cs typeface="Times New Roman" panose="02020603050405020304" pitchFamily="18" charset="0"/>
              </a:rPr>
              <a:t>News and Tech: These categories have a higher probability density for lower view counts, suggesting a concentration of channels with fewer views.</a:t>
            </a:r>
          </a:p>
          <a:p>
            <a:pPr marL="342900" indent="-342900">
              <a:lnSpc>
                <a:spcPct val="107000"/>
              </a:lnSpc>
              <a:spcAft>
                <a:spcPts val="800"/>
              </a:spcAft>
              <a:buFont typeface="Wingdings" panose="05000000000000000000" pitchFamily="2" charset="2"/>
              <a:buChar char="q"/>
            </a:pPr>
            <a:r>
              <a:rPr lang="en-US" sz="2600" dirty="0">
                <a:effectLst/>
                <a:latin typeface="Bahnschrift" panose="020B0502040204020203" pitchFamily="34" charset="0"/>
                <a:ea typeface="Calibri" panose="020F0502020204030204" pitchFamily="34" charset="0"/>
                <a:cs typeface="Times New Roman" panose="02020603050405020304" pitchFamily="18" charset="0"/>
              </a:rPr>
              <a:t>Games and Comedy: These categories show a broader spread of views, indicating a mix of channels with both low and high viewership.</a:t>
            </a:r>
          </a:p>
          <a:p>
            <a:pPr marL="342900" indent="-342900">
              <a:lnSpc>
                <a:spcPct val="107000"/>
              </a:lnSpc>
              <a:spcAft>
                <a:spcPts val="800"/>
              </a:spcAft>
              <a:buFont typeface="Wingdings" panose="05000000000000000000" pitchFamily="2" charset="2"/>
              <a:buChar char="q"/>
            </a:pPr>
            <a:r>
              <a:rPr lang="en-US" sz="2600" dirty="0">
                <a:effectLst/>
                <a:latin typeface="Bahnschrift" panose="020B0502040204020203" pitchFamily="34" charset="0"/>
                <a:ea typeface="Calibri" panose="020F0502020204030204" pitchFamily="34" charset="0"/>
                <a:cs typeface="Times New Roman" panose="02020603050405020304" pitchFamily="18" charset="0"/>
              </a:rPr>
              <a:t>Nonprofit and Autos: These graphs exhibit peaks at lower view counts, which may point to a niche audience or less frequent content uploads.</a:t>
            </a:r>
          </a:p>
          <a:p>
            <a:pPr>
              <a:lnSpc>
                <a:spcPct val="107000"/>
              </a:lnSpc>
              <a:spcAft>
                <a:spcPts val="800"/>
              </a:spcAft>
            </a:pPr>
            <a:r>
              <a:rPr lang="en-US" sz="2600" dirty="0">
                <a:effectLst/>
                <a:latin typeface="Bahnschrift" panose="020B0502040204020203" pitchFamily="34" charset="0"/>
                <a:ea typeface="Calibri" panose="020F0502020204030204" pitchFamily="34" charset="0"/>
                <a:cs typeface="Times New Roman" panose="02020603050405020304" pitchFamily="18" charset="0"/>
              </a:rPr>
              <a:t>Broad Appeal: Categories like Games and Comedy have the potential to reach a wide audience due to the variability in viewership.</a:t>
            </a:r>
          </a:p>
          <a:p>
            <a:pPr>
              <a:lnSpc>
                <a:spcPct val="107000"/>
              </a:lnSpc>
              <a:spcAft>
                <a:spcPts val="800"/>
              </a:spcAft>
            </a:pPr>
            <a:r>
              <a:rPr lang="en-US" sz="2600" dirty="0">
                <a:effectLst/>
                <a:latin typeface="Bahnschrift" panose="020B0502040204020203" pitchFamily="34" charset="0"/>
                <a:ea typeface="Calibri" panose="020F0502020204030204" pitchFamily="34" charset="0"/>
                <a:cs typeface="Times New Roman" panose="02020603050405020304" pitchFamily="18" charset="0"/>
              </a:rPr>
              <a:t>Niche Markets: Nonprofit and Autos channels might cater to specific interests, which could be leveraged for targeted marketing or community building.</a:t>
            </a: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31A37EE-41AB-74C7-2BE8-FB135B119578}"/>
              </a:ext>
            </a:extLst>
          </p:cNvPr>
          <p:cNvSpPr txBox="1"/>
          <p:nvPr/>
        </p:nvSpPr>
        <p:spPr>
          <a:xfrm>
            <a:off x="394518" y="11254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18.	How does the distribution of video views for the last 30 days vary across different channel types?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1546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19. Are there any seasonal trends in the number of videos uploaded by YouTube channels?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9E479A5-2715-6312-1D25-D10F9B241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56" y="961414"/>
            <a:ext cx="10907687" cy="5843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1067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94517" y="955133"/>
            <a:ext cx="11402963" cy="590084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07000"/>
              </a:lnSpc>
              <a:spcAft>
                <a:spcPts val="800"/>
              </a:spcAft>
              <a:buFont typeface="Wingdings" panose="05000000000000000000" pitchFamily="2" charset="2"/>
              <a:buChar char="q"/>
            </a:pPr>
            <a:r>
              <a:rPr lang="en-US" sz="2600" dirty="0">
                <a:effectLst/>
                <a:latin typeface="Bahnschrift" panose="020B0502040204020203" pitchFamily="34" charset="0"/>
                <a:ea typeface="Calibri" panose="020F0502020204030204" pitchFamily="34" charset="0"/>
                <a:cs typeface="Times New Roman" panose="02020603050405020304" pitchFamily="18" charset="0"/>
              </a:rPr>
              <a:t>Early Growth: There was a surge in uploads around 2006, likely due to YouTube’s increasing popularity.</a:t>
            </a:r>
          </a:p>
          <a:p>
            <a:pPr marL="342900" indent="-342900">
              <a:lnSpc>
                <a:spcPct val="107000"/>
              </a:lnSpc>
              <a:spcAft>
                <a:spcPts val="800"/>
              </a:spcAft>
              <a:buFont typeface="Wingdings" panose="05000000000000000000" pitchFamily="2" charset="2"/>
              <a:buChar char="q"/>
            </a:pPr>
            <a:r>
              <a:rPr lang="en-US" sz="2600" dirty="0">
                <a:effectLst/>
                <a:latin typeface="Bahnschrift" panose="020B0502040204020203" pitchFamily="34" charset="0"/>
                <a:ea typeface="Calibri" panose="020F0502020204030204" pitchFamily="34" charset="0"/>
                <a:cs typeface="Times New Roman" panose="02020603050405020304" pitchFamily="18" charset="0"/>
              </a:rPr>
              <a:t>Subsequent Decline: A decline followed until 2008, possibly due to market saturation or changes in platform policy.</a:t>
            </a:r>
          </a:p>
          <a:p>
            <a:pPr marL="342900" indent="-342900">
              <a:lnSpc>
                <a:spcPct val="107000"/>
              </a:lnSpc>
              <a:spcAft>
                <a:spcPts val="800"/>
              </a:spcAft>
              <a:buFont typeface="Wingdings" panose="05000000000000000000" pitchFamily="2" charset="2"/>
              <a:buChar char="q"/>
            </a:pPr>
            <a:r>
              <a:rPr lang="en-US" sz="2600" dirty="0">
                <a:effectLst/>
                <a:latin typeface="Bahnschrift" panose="020B0502040204020203" pitchFamily="34" charset="0"/>
                <a:ea typeface="Calibri" panose="020F0502020204030204" pitchFamily="34" charset="0"/>
                <a:cs typeface="Times New Roman" panose="02020603050405020304" pitchFamily="18" charset="0"/>
              </a:rPr>
              <a:t>Stabilization: Between 2008 and 2015, upload patterns stabilized, suggesting creators found a consistent rhythm.</a:t>
            </a:r>
          </a:p>
          <a:p>
            <a:pPr marL="342900" indent="-342900">
              <a:lnSpc>
                <a:spcPct val="107000"/>
              </a:lnSpc>
              <a:spcAft>
                <a:spcPts val="800"/>
              </a:spcAft>
              <a:buFont typeface="Wingdings" panose="05000000000000000000" pitchFamily="2" charset="2"/>
              <a:buChar char="q"/>
            </a:pPr>
            <a:r>
              <a:rPr lang="en-US" sz="2600" dirty="0">
                <a:effectLst/>
                <a:latin typeface="Bahnschrift" panose="020B0502040204020203" pitchFamily="34" charset="0"/>
                <a:ea typeface="Calibri" panose="020F0502020204030204" pitchFamily="34" charset="0"/>
                <a:cs typeface="Times New Roman" panose="02020603050405020304" pitchFamily="18" charset="0"/>
              </a:rPr>
              <a:t>2018 Peak: A sharp peak occurred around 2018, indicating a change that encouraged more uploads, such as algorithm or policy shifts.</a:t>
            </a:r>
          </a:p>
          <a:p>
            <a:pPr>
              <a:lnSpc>
                <a:spcPct val="107000"/>
              </a:lnSpc>
              <a:spcAft>
                <a:spcPts val="800"/>
              </a:spcAft>
            </a:pPr>
            <a:r>
              <a:rPr lang="en-US" sz="2600" dirty="0">
                <a:effectLst/>
                <a:latin typeface="Bahnschrift" panose="020B0502040204020203" pitchFamily="34" charset="0"/>
                <a:ea typeface="Calibri" panose="020F0502020204030204" pitchFamily="34" charset="0"/>
                <a:cs typeface="Times New Roman" panose="02020603050405020304" pitchFamily="18" charset="0"/>
              </a:rPr>
              <a:t>Platform Evolution: YouTube’s growth phases reflect its evolution and the changing landscape of online content creation.</a:t>
            </a:r>
          </a:p>
          <a:p>
            <a:pPr>
              <a:lnSpc>
                <a:spcPct val="107000"/>
              </a:lnSpc>
              <a:spcAft>
                <a:spcPts val="800"/>
              </a:spcAft>
            </a:pPr>
            <a:r>
              <a:rPr lang="en-US" sz="2600" dirty="0">
                <a:effectLst/>
                <a:latin typeface="Bahnschrift" panose="020B0502040204020203" pitchFamily="34" charset="0"/>
                <a:ea typeface="Calibri" panose="020F0502020204030204" pitchFamily="34" charset="0"/>
                <a:cs typeface="Times New Roman" panose="02020603050405020304" pitchFamily="18" charset="0"/>
              </a:rPr>
              <a:t>Creator Adaptation: Content creators adapt their upload frequency in response to platform and market dynamics.</a:t>
            </a: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31A37EE-41AB-74C7-2BE8-FB135B119578}"/>
              </a:ext>
            </a:extLst>
          </p:cNvPr>
          <p:cNvSpPr txBox="1"/>
          <p:nvPr/>
        </p:nvSpPr>
        <p:spPr>
          <a:xfrm>
            <a:off x="394517" y="37182"/>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19. Are there any seasonal trends in the number of videos uploaded by YouTube channels?</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9389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57E441A-1E05-938B-92E5-68B3CF22C583}"/>
              </a:ext>
            </a:extLst>
          </p:cNvPr>
          <p:cNvSpPr txBox="1"/>
          <p:nvPr/>
        </p:nvSpPr>
        <p:spPr>
          <a:xfrm>
            <a:off x="307255" y="52801"/>
            <a:ext cx="11402963" cy="8558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07000"/>
              </a:lnSpc>
              <a:spcAft>
                <a:spcPts val="800"/>
              </a:spcAft>
            </a:pPr>
            <a:r>
              <a:rPr lang="en-US"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20. What is the average number of subscribers gained per month since the creation of YouTube channels till now?</a:t>
            </a:r>
            <a:endParaRPr lang="en-IN" sz="24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5A5BC91-6EB5-DB5A-8BF7-D09B99D83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311" y="961414"/>
            <a:ext cx="6478026" cy="3433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B17987C1-4F11-2DC8-D35A-2D904E7717E5}"/>
              </a:ext>
            </a:extLst>
          </p:cNvPr>
          <p:cNvSpPr txBox="1"/>
          <p:nvPr/>
        </p:nvSpPr>
        <p:spPr>
          <a:xfrm>
            <a:off x="307255" y="1048573"/>
            <a:ext cx="4505657" cy="339798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07000"/>
              </a:lnSpc>
              <a:spcAft>
                <a:spcPts val="800"/>
              </a:spcAft>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Insights:</a:t>
            </a:r>
          </a:p>
          <a:p>
            <a:pPr marL="342900" indent="-342900">
              <a:lnSpc>
                <a:spcPct val="107000"/>
              </a:lnSpc>
              <a:spcAft>
                <a:spcPts val="800"/>
              </a:spcAft>
              <a:buFont typeface="Wingdings" panose="05000000000000000000" pitchFamily="2" charset="2"/>
              <a:buChar char="q"/>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Mid-Year Peak: The highest average gain is around the seventh month, suggesting a seasonal or periodic trend in subscriber growth.</a:t>
            </a:r>
          </a:p>
          <a:p>
            <a:pPr marL="342900" indent="-342900">
              <a:lnSpc>
                <a:spcPct val="107000"/>
              </a:lnSpc>
              <a:spcAft>
                <a:spcPts val="800"/>
              </a:spcAft>
              <a:buFont typeface="Wingdings" panose="05000000000000000000" pitchFamily="2" charset="2"/>
              <a:buChar char="q"/>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End-Year Decline: There’s a noticeable dip in the eleventh month, indicating a potential decrease in audience growth towards the year’s end.</a:t>
            </a:r>
          </a:p>
        </p:txBody>
      </p:sp>
      <p:sp>
        <p:nvSpPr>
          <p:cNvPr id="9" name="TextBox 8">
            <a:extLst>
              <a:ext uri="{FF2B5EF4-FFF2-40B4-BE49-F238E27FC236}">
                <a16:creationId xmlns:a16="http://schemas.microsoft.com/office/drawing/2014/main" id="{94E7C92E-D3E1-EF68-45ED-8AE7C66E848D}"/>
              </a:ext>
            </a:extLst>
          </p:cNvPr>
          <p:cNvSpPr txBox="1"/>
          <p:nvPr/>
        </p:nvSpPr>
        <p:spPr>
          <a:xfrm>
            <a:off x="508512" y="4631220"/>
            <a:ext cx="10764473" cy="191462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07000"/>
              </a:lnSpc>
              <a:spcAft>
                <a:spcPts val="800"/>
              </a:spcAft>
            </a:pPr>
            <a:r>
              <a:rPr lang="en-US" sz="2000" dirty="0">
                <a:effectLst/>
                <a:latin typeface="Bahnschrift" panose="020B0502040204020203" pitchFamily="34" charset="0"/>
                <a:ea typeface="Calibri" panose="020F0502020204030204" pitchFamily="34" charset="0"/>
                <a:cs typeface="Times New Roman" panose="02020603050405020304" pitchFamily="18" charset="0"/>
              </a:rPr>
              <a:t>Conclusions:</a:t>
            </a:r>
          </a:p>
          <a:p>
            <a:pPr marL="342900" indent="-342900">
              <a:lnSpc>
                <a:spcPct val="107000"/>
              </a:lnSpc>
              <a:spcAft>
                <a:spcPts val="800"/>
              </a:spcAft>
              <a:buFont typeface="Arial" panose="020B0604020202020204" pitchFamily="34" charset="0"/>
              <a:buChar char="•"/>
            </a:pPr>
            <a:r>
              <a:rPr lang="en-US" sz="2000" dirty="0">
                <a:effectLst/>
                <a:latin typeface="Bahnschrift" panose="020B0502040204020203" pitchFamily="34" charset="0"/>
                <a:ea typeface="Calibri" panose="020F0502020204030204" pitchFamily="34" charset="0"/>
                <a:cs typeface="Times New Roman" panose="02020603050405020304" pitchFamily="18" charset="0"/>
              </a:rPr>
              <a:t>Strategic Timing: Content creators might consider timing their major releases or marketing efforts around mid-year to capitalize on higher subscriber growth rates.</a:t>
            </a:r>
          </a:p>
          <a:p>
            <a:pPr marL="342900" indent="-342900">
              <a:lnSpc>
                <a:spcPct val="107000"/>
              </a:lnSpc>
              <a:spcAft>
                <a:spcPts val="800"/>
              </a:spcAft>
              <a:buFont typeface="Arial" panose="020B0604020202020204" pitchFamily="34" charset="0"/>
              <a:buChar char="•"/>
            </a:pPr>
            <a:r>
              <a:rPr lang="en-US" sz="2000" dirty="0">
                <a:effectLst/>
                <a:latin typeface="Bahnschrift" panose="020B0502040204020203" pitchFamily="34" charset="0"/>
                <a:ea typeface="Calibri" panose="020F0502020204030204" pitchFamily="34" charset="0"/>
                <a:cs typeface="Times New Roman" panose="02020603050405020304" pitchFamily="18" charset="0"/>
              </a:rPr>
              <a:t>Year-End Planning: The decline towards the end of the year could be used to plan for content strategies that maintain audience interest during this period.</a:t>
            </a:r>
          </a:p>
        </p:txBody>
      </p:sp>
    </p:spTree>
    <p:extLst>
      <p:ext uri="{BB962C8B-B14F-4D97-AF65-F5344CB8AC3E}">
        <p14:creationId xmlns:p14="http://schemas.microsoft.com/office/powerpoint/2010/main" val="530564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D4290EF-FD4A-81C1-B153-37CBE987AC6B}"/>
              </a:ext>
            </a:extLst>
          </p:cNvPr>
          <p:cNvSpPr txBox="1"/>
          <p:nvPr/>
        </p:nvSpPr>
        <p:spPr>
          <a:xfrm>
            <a:off x="1607572" y="2782529"/>
            <a:ext cx="8839203" cy="15696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4800" dirty="0">
                <a:solidFill>
                  <a:srgbClr val="FF0000"/>
                </a:solidFill>
                <a:latin typeface="Rockwell" panose="02060603020205020403" pitchFamily="18" charset="0"/>
              </a:rPr>
              <a:t>PART </a:t>
            </a:r>
            <a:r>
              <a:rPr lang="en-IN" sz="4800" dirty="0">
                <a:latin typeface="Rockwell" panose="02060603020205020403" pitchFamily="18" charset="0"/>
              </a:rPr>
              <a:t>– 4 : KEY TAKEAWAYS &amp; CONCLU</a:t>
            </a:r>
            <a:r>
              <a:rPr lang="en-IN" sz="4800" dirty="0">
                <a:solidFill>
                  <a:srgbClr val="FF0000"/>
                </a:solidFill>
                <a:latin typeface="Rockwell" panose="02060603020205020403" pitchFamily="18" charset="0"/>
              </a:rPr>
              <a:t>SION</a:t>
            </a:r>
          </a:p>
        </p:txBody>
      </p:sp>
    </p:spTree>
    <p:extLst>
      <p:ext uri="{BB962C8B-B14F-4D97-AF65-F5344CB8AC3E}">
        <p14:creationId xmlns:p14="http://schemas.microsoft.com/office/powerpoint/2010/main" val="278934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5225DF51-1DE5-1CFE-3AA7-F3444E9EB1E4}"/>
              </a:ext>
            </a:extLst>
          </p:cNvPr>
          <p:cNvSpPr txBox="1"/>
          <p:nvPr/>
        </p:nvSpPr>
        <p:spPr>
          <a:xfrm>
            <a:off x="356112" y="184666"/>
            <a:ext cx="10764473" cy="620496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07000"/>
              </a:lnSpc>
              <a:spcAft>
                <a:spcPts val="800"/>
              </a:spcAft>
            </a:pPr>
            <a:r>
              <a:rPr lang="en-US" sz="24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Key Takeaways</a:t>
            </a:r>
            <a:r>
              <a:rPr lang="en-US" sz="2400" dirty="0">
                <a:effectLst/>
                <a:latin typeface="Bahnschrift" panose="020B0502040204020203" pitchFamily="34" charset="0"/>
                <a:ea typeface="Calibri" panose="020F0502020204030204" pitchFamily="34" charset="0"/>
                <a:cs typeface="Times New Roman" panose="02020603050405020304" pitchFamily="18" charset="0"/>
              </a:rPr>
              <a:t>:</a:t>
            </a:r>
          </a:p>
          <a:p>
            <a:pPr marL="342900" indent="-342900">
              <a:lnSpc>
                <a:spcPct val="107000"/>
              </a:lnSpc>
              <a:spcAft>
                <a:spcPts val="800"/>
              </a:spcAft>
              <a:buFont typeface="Arial" panose="020B0604020202020204" pitchFamily="34" charset="0"/>
              <a:buChar char="•"/>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Content Strategy: Knowing which categories have the highest subscribers and video uploads can guide creators in choosing their niche.</a:t>
            </a:r>
          </a:p>
          <a:p>
            <a:pPr marL="342900" indent="-342900">
              <a:lnSpc>
                <a:spcPct val="107000"/>
              </a:lnSpc>
              <a:spcAft>
                <a:spcPts val="800"/>
              </a:spcAft>
              <a:buFont typeface="Arial" panose="020B0604020202020204" pitchFamily="34" charset="0"/>
              <a:buChar char="•"/>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Market Analysis: The top countries with YouTube channels can indicate market sizes and potential audience reach.</a:t>
            </a:r>
          </a:p>
          <a:p>
            <a:pPr marL="342900" indent="-342900">
              <a:lnSpc>
                <a:spcPct val="107000"/>
              </a:lnSpc>
              <a:spcAft>
                <a:spcPts val="800"/>
              </a:spcAft>
              <a:buFont typeface="Arial" panose="020B0604020202020204" pitchFamily="34" charset="0"/>
              <a:buChar char="•"/>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Engagement Metrics: Correlations between subscribers, views, and earnings can help in evaluating channel performance.</a:t>
            </a:r>
          </a:p>
          <a:p>
            <a:pPr marL="342900" indent="-342900">
              <a:lnSpc>
                <a:spcPct val="107000"/>
              </a:lnSpc>
              <a:spcAft>
                <a:spcPts val="800"/>
              </a:spcAft>
              <a:buFont typeface="Arial" panose="020B0604020202020204" pitchFamily="34" charset="0"/>
              <a:buChar char="•"/>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Economic Indicators: Relationships between YouTube channel metrics and tertiary education enrollment, unemployment rates, and urban population percentages may reflect broader socio-economic trends.</a:t>
            </a:r>
          </a:p>
          <a:p>
            <a:pPr marL="342900" indent="-342900">
              <a:lnSpc>
                <a:spcPct val="107000"/>
              </a:lnSpc>
              <a:spcAft>
                <a:spcPts val="800"/>
              </a:spcAft>
              <a:buFont typeface="Arial" panose="020B0604020202020204" pitchFamily="34" charset="0"/>
              <a:buChar char="•"/>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Geographical Patterns: Analysis of channel distribution by coordinates can reveal regional content preferences or accessibility issues.</a:t>
            </a:r>
          </a:p>
          <a:p>
            <a:pPr marL="342900" indent="-342900">
              <a:lnSpc>
                <a:spcPct val="107000"/>
              </a:lnSpc>
              <a:spcAft>
                <a:spcPts val="800"/>
              </a:spcAft>
              <a:buFont typeface="Arial" panose="020B0604020202020204" pitchFamily="34" charset="0"/>
              <a:buChar char="•"/>
            </a:pPr>
            <a:r>
              <a:rPr lang="en-US" sz="2400" dirty="0">
                <a:effectLst/>
                <a:latin typeface="Bahnschrift" panose="020B0502040204020203" pitchFamily="34" charset="0"/>
                <a:ea typeface="Calibri" panose="020F0502020204030204" pitchFamily="34" charset="0"/>
                <a:cs typeface="Times New Roman" panose="02020603050405020304" pitchFamily="18" charset="0"/>
              </a:rPr>
              <a:t>Demographic Insights: Subscriber counts in relation to country populations can inform targeted marketing strategies.</a:t>
            </a:r>
          </a:p>
        </p:txBody>
      </p:sp>
    </p:spTree>
    <p:extLst>
      <p:ext uri="{BB962C8B-B14F-4D97-AF65-F5344CB8AC3E}">
        <p14:creationId xmlns:p14="http://schemas.microsoft.com/office/powerpoint/2010/main" val="1982978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5225DF51-1DE5-1CFE-3AA7-F3444E9EB1E4}"/>
              </a:ext>
            </a:extLst>
          </p:cNvPr>
          <p:cNvSpPr txBox="1"/>
          <p:nvPr/>
        </p:nvSpPr>
        <p:spPr>
          <a:xfrm>
            <a:off x="184732" y="184666"/>
            <a:ext cx="11840120" cy="617470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07000"/>
              </a:lnSpc>
              <a:spcAft>
                <a:spcPts val="800"/>
              </a:spcAft>
            </a:pPr>
            <a:r>
              <a:rPr lang="en-US" sz="31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Potential Uses</a:t>
            </a:r>
            <a:r>
              <a:rPr lang="en-US" sz="3100" dirty="0">
                <a:effectLst/>
                <a:latin typeface="Bahnschrift" panose="020B0502040204020203" pitchFamily="34" charset="0"/>
                <a:ea typeface="Calibri" panose="020F0502020204030204" pitchFamily="34" charset="0"/>
                <a:cs typeface="Times New Roman" panose="02020603050405020304" pitchFamily="18" charset="0"/>
              </a:rPr>
              <a:t>:</a:t>
            </a:r>
          </a:p>
          <a:p>
            <a:pPr marL="342900" indent="-342900">
              <a:lnSpc>
                <a:spcPct val="107000"/>
              </a:lnSpc>
              <a:spcAft>
                <a:spcPts val="800"/>
              </a:spcAft>
              <a:buFont typeface="Arial" panose="020B0604020202020204" pitchFamily="34" charset="0"/>
              <a:buChar char="•"/>
            </a:pPr>
            <a:r>
              <a:rPr lang="en-US" sz="3100" dirty="0">
                <a:effectLst/>
                <a:latin typeface="Bahnschrift" panose="020B0502040204020203" pitchFamily="34" charset="0"/>
                <a:ea typeface="Calibri" panose="020F0502020204030204" pitchFamily="34" charset="0"/>
                <a:cs typeface="Times New Roman" panose="02020603050405020304" pitchFamily="18" charset="0"/>
              </a:rPr>
              <a:t>Business Decisions: Brands can use these insights for targeted advertising and sponsorship opportunities.</a:t>
            </a:r>
          </a:p>
          <a:p>
            <a:pPr marL="342900" indent="-342900">
              <a:lnSpc>
                <a:spcPct val="107000"/>
              </a:lnSpc>
              <a:spcAft>
                <a:spcPts val="800"/>
              </a:spcAft>
              <a:buFont typeface="Arial" panose="020B0604020202020204" pitchFamily="34" charset="0"/>
              <a:buChar char="•"/>
            </a:pPr>
            <a:r>
              <a:rPr lang="en-US" sz="3100" dirty="0">
                <a:effectLst/>
                <a:latin typeface="Bahnschrift" panose="020B0502040204020203" pitchFamily="34" charset="0"/>
                <a:ea typeface="Calibri" panose="020F0502020204030204" pitchFamily="34" charset="0"/>
                <a:cs typeface="Times New Roman" panose="02020603050405020304" pitchFamily="18" charset="0"/>
              </a:rPr>
              <a:t>Content Creators: Creators can optimize their content release schedules and topics for maximum impact.</a:t>
            </a:r>
          </a:p>
          <a:p>
            <a:pPr marL="342900" indent="-342900">
              <a:lnSpc>
                <a:spcPct val="107000"/>
              </a:lnSpc>
              <a:spcAft>
                <a:spcPts val="800"/>
              </a:spcAft>
              <a:buFont typeface="Arial" panose="020B0604020202020204" pitchFamily="34" charset="0"/>
              <a:buChar char="•"/>
            </a:pPr>
            <a:r>
              <a:rPr lang="en-US" sz="3100" dirty="0">
                <a:effectLst/>
                <a:latin typeface="Bahnschrift" panose="020B0502040204020203" pitchFamily="34" charset="0"/>
                <a:ea typeface="Calibri" panose="020F0502020204030204" pitchFamily="34" charset="0"/>
                <a:cs typeface="Times New Roman" panose="02020603050405020304" pitchFamily="18" charset="0"/>
              </a:rPr>
              <a:t>Policy Making: Governments might use this data to understand digital literacy and economic opportunities in their regions.</a:t>
            </a:r>
          </a:p>
          <a:p>
            <a:pPr marL="342900" indent="-342900">
              <a:lnSpc>
                <a:spcPct val="107000"/>
              </a:lnSpc>
              <a:spcAft>
                <a:spcPts val="800"/>
              </a:spcAft>
              <a:buFont typeface="Arial" panose="020B0604020202020204" pitchFamily="34" charset="0"/>
              <a:buChar char="•"/>
            </a:pPr>
            <a:r>
              <a:rPr lang="en-US" sz="3100" dirty="0">
                <a:effectLst/>
                <a:latin typeface="Bahnschrift" panose="020B0502040204020203" pitchFamily="34" charset="0"/>
                <a:ea typeface="Calibri" panose="020F0502020204030204" pitchFamily="34" charset="0"/>
                <a:cs typeface="Times New Roman" panose="02020603050405020304" pitchFamily="18" charset="0"/>
              </a:rPr>
              <a:t>Overall, this analysis could be instrumental in shaping digital media strategies across various stakeholders in the YouTube community.</a:t>
            </a:r>
          </a:p>
          <a:p>
            <a:pPr>
              <a:lnSpc>
                <a:spcPct val="107000"/>
              </a:lnSpc>
              <a:spcAft>
                <a:spcPts val="800"/>
              </a:spcAft>
            </a:pPr>
            <a:endParaRPr lang="en-US" sz="31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4466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D4290EF-FD4A-81C1-B153-37CBE987AC6B}"/>
              </a:ext>
            </a:extLst>
          </p:cNvPr>
          <p:cNvSpPr txBox="1"/>
          <p:nvPr/>
        </p:nvSpPr>
        <p:spPr>
          <a:xfrm>
            <a:off x="1676398" y="1346942"/>
            <a:ext cx="8839203" cy="13234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8000" dirty="0">
                <a:solidFill>
                  <a:schemeClr val="bg1"/>
                </a:solidFill>
                <a:latin typeface="Rockwell" panose="02060603020205020403" pitchFamily="18" charset="0"/>
              </a:rPr>
              <a:t>THANK </a:t>
            </a:r>
            <a:r>
              <a:rPr lang="en-IN" sz="8000" dirty="0">
                <a:solidFill>
                  <a:srgbClr val="FF0000"/>
                </a:solidFill>
                <a:latin typeface="Rockwell" panose="02060603020205020403" pitchFamily="18" charset="0"/>
              </a:rPr>
              <a:t>YOU</a:t>
            </a:r>
          </a:p>
        </p:txBody>
      </p:sp>
      <p:sp>
        <p:nvSpPr>
          <p:cNvPr id="3" name="TextBox 2">
            <a:extLst>
              <a:ext uri="{FF2B5EF4-FFF2-40B4-BE49-F238E27FC236}">
                <a16:creationId xmlns:a16="http://schemas.microsoft.com/office/drawing/2014/main" id="{C090EBDA-AFDC-F790-F147-CE749B345E6C}"/>
              </a:ext>
            </a:extLst>
          </p:cNvPr>
          <p:cNvSpPr txBox="1"/>
          <p:nvPr/>
        </p:nvSpPr>
        <p:spPr>
          <a:xfrm>
            <a:off x="462115" y="4079388"/>
            <a:ext cx="5633884" cy="70788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4000" dirty="0">
                <a:solidFill>
                  <a:schemeClr val="bg1"/>
                </a:solidFill>
                <a:latin typeface="Rockwell" panose="02060603020205020403" pitchFamily="18" charset="0"/>
              </a:rPr>
              <a:t>SPECIAL THANKS </a:t>
            </a:r>
            <a:r>
              <a:rPr lang="en-IN" sz="4000" dirty="0">
                <a:solidFill>
                  <a:srgbClr val="FF0000"/>
                </a:solidFill>
                <a:latin typeface="Rockwell" panose="02060603020205020403" pitchFamily="18" charset="0"/>
              </a:rPr>
              <a:t>TO</a:t>
            </a:r>
            <a:r>
              <a:rPr lang="en-IN" sz="4000" dirty="0">
                <a:solidFill>
                  <a:schemeClr val="bg1"/>
                </a:solidFill>
                <a:latin typeface="Rockwell" panose="02060603020205020403" pitchFamily="18" charset="0"/>
              </a:rPr>
              <a:t> : </a:t>
            </a:r>
            <a:endParaRPr lang="en-IN" sz="4000" dirty="0">
              <a:solidFill>
                <a:srgbClr val="FF0000"/>
              </a:solidFill>
              <a:latin typeface="Rockwell" panose="02060603020205020403" pitchFamily="18" charset="0"/>
            </a:endParaRPr>
          </a:p>
        </p:txBody>
      </p:sp>
      <p:pic>
        <p:nvPicPr>
          <p:cNvPr id="1028" name="Picture 4" descr="Finlatics | LinkedIn">
            <a:extLst>
              <a:ext uri="{FF2B5EF4-FFF2-40B4-BE49-F238E27FC236}">
                <a16:creationId xmlns:a16="http://schemas.microsoft.com/office/drawing/2014/main" id="{C16EA5A4-5EBC-806E-0FAF-46E0235CB2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3474" y="3012243"/>
            <a:ext cx="3612127" cy="36121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480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D4290EF-FD4A-81C1-B153-37CBE987AC6B}"/>
              </a:ext>
            </a:extLst>
          </p:cNvPr>
          <p:cNvSpPr txBox="1"/>
          <p:nvPr/>
        </p:nvSpPr>
        <p:spPr>
          <a:xfrm>
            <a:off x="1607572" y="2782529"/>
            <a:ext cx="8839203" cy="15696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4800" dirty="0">
                <a:solidFill>
                  <a:srgbClr val="FF0000"/>
                </a:solidFill>
                <a:latin typeface="Rockwell" panose="02060603020205020403" pitchFamily="18" charset="0"/>
              </a:rPr>
              <a:t>PART </a:t>
            </a:r>
            <a:r>
              <a:rPr lang="en-IN" sz="4800" dirty="0">
                <a:latin typeface="Rockwell" panose="02060603020205020403" pitchFamily="18" charset="0"/>
              </a:rPr>
              <a:t>– 2 : CLEANING THE </a:t>
            </a:r>
            <a:r>
              <a:rPr lang="en-IN" sz="4800" dirty="0">
                <a:solidFill>
                  <a:srgbClr val="FF0000"/>
                </a:solidFill>
                <a:latin typeface="Rockwell" panose="02060603020205020403" pitchFamily="18" charset="0"/>
              </a:rPr>
              <a:t>DATASET</a:t>
            </a:r>
          </a:p>
        </p:txBody>
      </p:sp>
    </p:spTree>
    <p:extLst>
      <p:ext uri="{BB962C8B-B14F-4D97-AF65-F5344CB8AC3E}">
        <p14:creationId xmlns:p14="http://schemas.microsoft.com/office/powerpoint/2010/main" val="3187142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307256" y="80647"/>
            <a:ext cx="11629105" cy="637328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07000"/>
              </a:lnSpc>
              <a:spcAft>
                <a:spcPts val="800"/>
              </a:spcAft>
            </a:pPr>
            <a:r>
              <a:rPr lang="en-IN" sz="1900" b="1" kern="100" dirty="0">
                <a:solidFill>
                  <a:srgbClr val="FF0000"/>
                </a:solidFill>
                <a:effectLst/>
                <a:latin typeface="Arial Rounded MT Bold" panose="020F0704030504030204" pitchFamily="34" charset="0"/>
                <a:ea typeface="Calibri" panose="020F0502020204030204" pitchFamily="34" charset="0"/>
                <a:cs typeface="Times New Roman" panose="02020603050405020304" pitchFamily="18" charset="0"/>
              </a:rPr>
              <a:t>Problems with the data set:</a:t>
            </a:r>
            <a:endParaRPr lang="en-IN" sz="1900" kern="100" dirty="0">
              <a:solidFill>
                <a:srgbClr val="FF0000"/>
              </a:solidFill>
              <a:effectLst/>
              <a:latin typeface="Arial Rounded MT Bold" panose="020F07040305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900" b="1" kern="100" dirty="0">
                <a:effectLst/>
                <a:latin typeface="Bahnschrift" panose="020B0502040204020203" pitchFamily="34" charset="0"/>
                <a:ea typeface="Calibri" panose="020F0502020204030204" pitchFamily="34" charset="0"/>
                <a:cs typeface="Times New Roman" panose="02020603050405020304" pitchFamily="18" charset="0"/>
              </a:rPr>
              <a:t>Messy Data :</a:t>
            </a:r>
            <a:endParaRPr lang="en-IN" sz="19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created_year</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err="1">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created_month</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and ‘</a:t>
            </a:r>
            <a:r>
              <a:rPr lang="en-US" sz="1900" dirty="0" err="1">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created_date</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can be combined together to form a datetime column for ease of analysis</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900" b="1" kern="1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Dirty Data </a:t>
            </a:r>
            <a:r>
              <a:rPr lang="en-IN" sz="1900" b="1" kern="100" dirty="0">
                <a:effectLst/>
                <a:latin typeface="Bahnschrift" panose="020B0502040204020203" pitchFamily="34" charset="0"/>
                <a:ea typeface="Calibri" panose="020F0502020204030204" pitchFamily="34" charset="0"/>
                <a:cs typeface="Times New Roman" panose="02020603050405020304" pitchFamily="18" charset="0"/>
              </a:rPr>
              <a:t>:</a:t>
            </a:r>
            <a:endParaRPr lang="en-IN" sz="19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Rows are duplicated – specifically 11</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Rows like </a:t>
            </a:r>
            <a:r>
              <a:rPr lang="en-US" sz="1900" dirty="0" err="1">
                <a:solidFill>
                  <a:srgbClr val="00B050"/>
                </a:solidFill>
                <a:effectLst/>
                <a:latin typeface="Bahnschrift" panose="020B0502040204020203" pitchFamily="34" charset="0"/>
                <a:ea typeface="Calibri" panose="020F0502020204030204" pitchFamily="34" charset="0"/>
                <a:cs typeface="Times New Roman" panose="02020603050405020304" pitchFamily="18" charset="0"/>
              </a:rPr>
              <a:t>Youtube</a:t>
            </a:r>
            <a:r>
              <a:rPr lang="en-US" sz="1900" dirty="0">
                <a:solidFill>
                  <a:srgbClr val="00B050"/>
                </a:solidFill>
                <a:effectLst/>
                <a:latin typeface="Bahnschrift" panose="020B0502040204020203" pitchFamily="34" charset="0"/>
                <a:ea typeface="Calibri" panose="020F0502020204030204" pitchFamily="34" charset="0"/>
                <a:cs typeface="Times New Roman" panose="02020603050405020304" pitchFamily="18" charset="0"/>
              </a:rPr>
              <a:t> Movies</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a:t>
            </a:r>
            <a:r>
              <a:rPr lang="en-US" sz="1900" dirty="0" err="1">
                <a:solidFill>
                  <a:srgbClr val="00B050"/>
                </a:solidFill>
                <a:effectLst/>
                <a:latin typeface="Bahnschrift" panose="020B0502040204020203" pitchFamily="34" charset="0"/>
                <a:ea typeface="Calibri" panose="020F0502020204030204" pitchFamily="34" charset="0"/>
                <a:cs typeface="Times New Roman" panose="02020603050405020304" pitchFamily="18" charset="0"/>
              </a:rPr>
              <a:t>Youtube</a:t>
            </a:r>
            <a:r>
              <a:rPr lang="en-US" sz="1900" dirty="0">
                <a:solidFill>
                  <a:srgbClr val="00B050"/>
                </a:solidFill>
                <a:effectLst/>
                <a:latin typeface="Bahnschrift" panose="020B0502040204020203" pitchFamily="34" charset="0"/>
                <a:ea typeface="Calibri" panose="020F0502020204030204" pitchFamily="34" charset="0"/>
                <a:cs typeface="Times New Roman" panose="02020603050405020304" pitchFamily="18" charset="0"/>
              </a:rPr>
              <a:t> Music </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have no uploads and are not actually channels.</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subscribers</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has 3 null values – rank 978,979,980</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category</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has null values – 53</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Title</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column seems to be a redundant column, also has a lot of inconsistencies. Could be dropped if needed.</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Country of origin</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has many null values. Also, ‘</a:t>
            </a:r>
            <a:r>
              <a:rPr lang="en-US" sz="19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country</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is a redundant column with inconsistent data.</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abbreviation</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has null values</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channel type</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has null values</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rank</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has some exceptionally large values for channels with 0 views, </a:t>
            </a:r>
            <a:r>
              <a:rPr lang="en-US" sz="1900" dirty="0" err="1">
                <a:effectLst/>
                <a:latin typeface="Bahnschrift" panose="020B0502040204020203" pitchFamily="34" charset="0"/>
                <a:ea typeface="Calibri" panose="020F0502020204030204" pitchFamily="34" charset="0"/>
                <a:cs typeface="Times New Roman" panose="02020603050405020304" pitchFamily="18" charset="0"/>
              </a:rPr>
              <a:t>eg.</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a:t>
            </a:r>
            <a:r>
              <a:rPr lang="en-US" sz="1900" dirty="0">
                <a:solidFill>
                  <a:srgbClr val="00B050"/>
                </a:solidFill>
                <a:effectLst/>
                <a:latin typeface="Bahnschrift" panose="020B0502040204020203" pitchFamily="34" charset="0"/>
                <a:ea typeface="Calibri" panose="020F0502020204030204" pitchFamily="34" charset="0"/>
                <a:cs typeface="Times New Roman" panose="02020603050405020304" pitchFamily="18" charset="0"/>
              </a:rPr>
              <a:t>YT </a:t>
            </a:r>
            <a:r>
              <a:rPr lang="en-US" sz="1900" dirty="0" err="1">
                <a:solidFill>
                  <a:srgbClr val="00B050"/>
                </a:solidFill>
                <a:effectLst/>
                <a:latin typeface="Bahnschrift" panose="020B0502040204020203" pitchFamily="34" charset="0"/>
                <a:ea typeface="Calibri" panose="020F0502020204030204" pitchFamily="34" charset="0"/>
                <a:cs typeface="Times New Roman" panose="02020603050405020304" pitchFamily="18" charset="0"/>
              </a:rPr>
              <a:t>Music</a:t>
            </a:r>
            <a:r>
              <a:rPr lang="en-US" sz="1900" dirty="0" err="1">
                <a:effectLst/>
                <a:latin typeface="Bahnschrift" panose="020B0502040204020203" pitchFamily="34" charset="0"/>
                <a:ea typeface="Calibri" panose="020F0502020204030204" pitchFamily="34" charset="0"/>
                <a:cs typeface="Times New Roman" panose="02020603050405020304" pitchFamily="18" charset="0"/>
              </a:rPr>
              <a:t>,etc</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rank</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has one null value – channel named ‘</a:t>
            </a:r>
            <a:r>
              <a:rPr lang="en-US" sz="1900" dirty="0">
                <a:solidFill>
                  <a:srgbClr val="00B050"/>
                </a:solidFill>
                <a:effectLst/>
                <a:latin typeface="Bahnschrift" panose="020B0502040204020203" pitchFamily="34" charset="0"/>
                <a:ea typeface="Calibri" panose="020F0502020204030204" pitchFamily="34" charset="0"/>
                <a:cs typeface="Times New Roman" panose="02020603050405020304" pitchFamily="18" charset="0"/>
              </a:rPr>
              <a:t>LEGENDA FUNK</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which is not given a rank</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err="1">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country_rank</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has null values.</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err="1">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country_rank</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seems to have very inaccurate values as well, needs to be redone</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r>
              <a:rPr lang="en-US" sz="1900" dirty="0" err="1">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channel_type_rank</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 has the same issues as ‘</a:t>
            </a:r>
            <a:r>
              <a:rPr lang="en-US" sz="19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country rank</a:t>
            </a:r>
            <a:r>
              <a:rPr lang="en-US" sz="1900" dirty="0">
                <a:effectLst/>
                <a:latin typeface="Bahnschrift" panose="020B0502040204020203" pitchFamily="34" charset="0"/>
                <a:ea typeface="Calibri" panose="020F0502020204030204" pitchFamily="34" charset="0"/>
                <a:cs typeface="Times New Roman" panose="02020603050405020304" pitchFamily="18" charset="0"/>
              </a:rPr>
              <a:t>’</a:t>
            </a:r>
            <a:endParaRPr lang="en-IN" sz="1900"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828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C8DA993-D032-D5AF-BB63-2F4F5B345996}"/>
              </a:ext>
            </a:extLst>
          </p:cNvPr>
          <p:cNvSpPr txBox="1"/>
          <p:nvPr/>
        </p:nvSpPr>
        <p:spPr>
          <a:xfrm>
            <a:off x="184731" y="282988"/>
            <a:ext cx="11577487" cy="644625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07000"/>
              </a:lnSpc>
              <a:spcAft>
                <a:spcPts val="800"/>
              </a:spcAft>
            </a:pPr>
            <a:r>
              <a:rPr lang="en-IN"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Dirty Data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video_views_for_the_last_30_days</a:t>
            </a:r>
            <a:r>
              <a:rPr lang="en-US" sz="2400" dirty="0">
                <a:effectLst/>
                <a:latin typeface="Calibri" panose="020F0502020204030204" pitchFamily="34" charset="0"/>
                <a:ea typeface="Calibri" panose="020F0502020204030204" pitchFamily="34" charset="0"/>
                <a:cs typeface="Times New Roman" panose="02020603050405020304" pitchFamily="18" charset="0"/>
              </a:rPr>
              <a:t>’ has null values. Can’t say about accuracy much.</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subscribers_for_30_days</a:t>
            </a:r>
            <a:r>
              <a:rPr lang="en-US" sz="2400" dirty="0">
                <a:effectLst/>
                <a:latin typeface="Calibri" panose="020F0502020204030204" pitchFamily="34" charset="0"/>
                <a:ea typeface="Calibri" panose="020F0502020204030204" pitchFamily="34" charset="0"/>
                <a:cs typeface="Times New Roman" panose="02020603050405020304" pitchFamily="18" charset="0"/>
              </a:rPr>
              <a:t>’ has null values.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created_year</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created_date</a:t>
            </a:r>
            <a:r>
              <a:rPr lang="en-US" sz="2400" dirty="0">
                <a:effectLst/>
                <a:latin typeface="Calibri" panose="020F0502020204030204" pitchFamily="34" charset="0"/>
                <a:ea typeface="Calibri" panose="020F0502020204030204" pitchFamily="34" charset="0"/>
                <a:cs typeface="Times New Roman" panose="02020603050405020304" pitchFamily="18" charset="0"/>
              </a:rPr>
              <a:t>’ has 5 null values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created_month</a:t>
            </a:r>
            <a:r>
              <a:rPr lang="en-US" sz="2400" dirty="0">
                <a:effectLst/>
                <a:latin typeface="Calibri" panose="020F0502020204030204" pitchFamily="34" charset="0"/>
                <a:ea typeface="Calibri" panose="020F0502020204030204" pitchFamily="34" charset="0"/>
                <a:cs typeface="Times New Roman" panose="02020603050405020304" pitchFamily="18" charset="0"/>
              </a:rPr>
              <a:t>’ has 12 null values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created_year</a:t>
            </a:r>
            <a:r>
              <a:rPr lang="en-US" sz="2400" dirty="0">
                <a:effectLst/>
                <a:latin typeface="Calibri" panose="020F0502020204030204" pitchFamily="34" charset="0"/>
                <a:ea typeface="Calibri" panose="020F0502020204030204" pitchFamily="34" charset="0"/>
                <a:cs typeface="Times New Roman" panose="02020603050405020304" pitchFamily="18" charset="0"/>
              </a:rPr>
              <a:t>’ has an outlier with year = 1970. Will be removed as it is not a YouTube channel.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Gross tertiary education enrollment (%)</a:t>
            </a:r>
            <a:r>
              <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Population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Unemployment rate</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Urban_population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Latitude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Longitude</a:t>
            </a:r>
            <a:r>
              <a:rPr lang="en-US" sz="2400" dirty="0">
                <a:effectLst/>
                <a:latin typeface="Calibri" panose="020F0502020204030204" pitchFamily="34" charset="0"/>
                <a:ea typeface="Calibri" panose="020F0502020204030204" pitchFamily="34" charset="0"/>
                <a:cs typeface="Times New Roman" panose="02020603050405020304" pitchFamily="18" charset="0"/>
              </a:rPr>
              <a:t>’ has null values. A fact about all these rows is that, they are missing for the rows which has ‘</a:t>
            </a:r>
            <a:r>
              <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country</a:t>
            </a:r>
            <a:r>
              <a:rPr lang="en-US" sz="2400" dirty="0">
                <a:effectLst/>
                <a:latin typeface="Calibri" panose="020F0502020204030204" pitchFamily="34" charset="0"/>
                <a:ea typeface="Calibri" panose="020F0502020204030204" pitchFamily="34" charset="0"/>
                <a:cs typeface="Times New Roman" panose="02020603050405020304" pitchFamily="18" charset="0"/>
              </a:rPr>
              <a:t>’ value missing. 115 such rows. They can absolutely not be filled without knowledge about each of the channels through web search. Thus, these rows will not be included in the analysis, and conclusions would be made using the other rows.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An observation -   Kuwait and Singapore has population equal to urban population.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youtuber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Busy Fun Ltd </a:t>
            </a:r>
            <a:r>
              <a:rPr lang="en-US" sz="2400" dirty="0">
                <a:effectLst/>
                <a:latin typeface="Calibri" panose="020F0502020204030204" pitchFamily="34" charset="0"/>
                <a:ea typeface="Calibri" panose="020F0502020204030204" pitchFamily="34" charset="0"/>
                <a:cs typeface="Times New Roman" panose="02020603050405020304" pitchFamily="18" charset="0"/>
              </a:rPr>
              <a:t>is removed because most of its columns values are null. Cannot be filled at all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07211EF-BFB9-251C-2962-F41FF2463D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8903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4E64-8C83-3C09-5998-544AF159575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D4290EF-FD4A-81C1-B153-37CBE987AC6B}"/>
              </a:ext>
            </a:extLst>
          </p:cNvPr>
          <p:cNvSpPr txBox="1"/>
          <p:nvPr/>
        </p:nvSpPr>
        <p:spPr>
          <a:xfrm>
            <a:off x="1607572" y="2782529"/>
            <a:ext cx="8839203" cy="230832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4800" dirty="0">
                <a:solidFill>
                  <a:srgbClr val="FF0000"/>
                </a:solidFill>
                <a:latin typeface="Rockwell" panose="02060603020205020403" pitchFamily="18" charset="0"/>
              </a:rPr>
              <a:t>PART </a:t>
            </a:r>
            <a:r>
              <a:rPr lang="en-IN" sz="4800" dirty="0">
                <a:latin typeface="Rockwell" panose="02060603020205020403" pitchFamily="18" charset="0"/>
              </a:rPr>
              <a:t>– 3 : ANALYSING AND REPORTING INSIGHTS FROM THE </a:t>
            </a:r>
            <a:r>
              <a:rPr lang="en-IN" sz="4800" dirty="0">
                <a:solidFill>
                  <a:srgbClr val="FF0000"/>
                </a:solidFill>
                <a:latin typeface="Rockwell" panose="02060603020205020403" pitchFamily="18" charset="0"/>
              </a:rPr>
              <a:t>DATASET</a:t>
            </a:r>
          </a:p>
        </p:txBody>
      </p:sp>
    </p:spTree>
    <p:extLst>
      <p:ext uri="{BB962C8B-B14F-4D97-AF65-F5344CB8AC3E}">
        <p14:creationId xmlns:p14="http://schemas.microsoft.com/office/powerpoint/2010/main" val="1312417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1113</TotalTime>
  <Words>4584</Words>
  <Application>Microsoft Office PowerPoint</Application>
  <PresentationFormat>Widescreen</PresentationFormat>
  <Paragraphs>232</Paragraphs>
  <Slides>58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Arial Rounded MT Bold</vt:lpstr>
      <vt:lpstr>Bahnschrift</vt:lpstr>
      <vt:lpstr>Calibri</vt:lpstr>
      <vt:lpstr>Calibri Light</vt:lpstr>
      <vt:lpstr>Rockwell</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IMT2022108 Ashirwad Mishra</dc:creator>
  <cp:lastModifiedBy>IMT2022108 Ashirwad Mishra</cp:lastModifiedBy>
  <cp:revision>4</cp:revision>
  <dcterms:created xsi:type="dcterms:W3CDTF">2024-06-16T07:35:50Z</dcterms:created>
  <dcterms:modified xsi:type="dcterms:W3CDTF">2024-06-17T11:36:16Z</dcterms:modified>
</cp:coreProperties>
</file>